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tiff" ContentType="image/tiff"/>
  <Default Extension="jpg"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7.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0.jp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theme/themeOverride2.xml" ContentType="application/vnd.openxmlformats-officedocument.themeOverr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2" r:id="rId1"/>
  </p:sldMasterIdLst>
  <p:notesMasterIdLst>
    <p:notesMasterId r:id="rId28"/>
  </p:notesMasterIdLst>
  <p:sldIdLst>
    <p:sldId id="256" r:id="rId2"/>
    <p:sldId id="274" r:id="rId3"/>
    <p:sldId id="277" r:id="rId4"/>
    <p:sldId id="276" r:id="rId5"/>
    <p:sldId id="307" r:id="rId6"/>
    <p:sldId id="287" r:id="rId7"/>
    <p:sldId id="275" r:id="rId8"/>
    <p:sldId id="279" r:id="rId9"/>
    <p:sldId id="269" r:id="rId10"/>
    <p:sldId id="280" r:id="rId11"/>
    <p:sldId id="270" r:id="rId12"/>
    <p:sldId id="271" r:id="rId13"/>
    <p:sldId id="282" r:id="rId14"/>
    <p:sldId id="283" r:id="rId15"/>
    <p:sldId id="284" r:id="rId16"/>
    <p:sldId id="285" r:id="rId17"/>
    <p:sldId id="289" r:id="rId18"/>
    <p:sldId id="292" r:id="rId19"/>
    <p:sldId id="293" r:id="rId20"/>
    <p:sldId id="294" r:id="rId21"/>
    <p:sldId id="290" r:id="rId22"/>
    <p:sldId id="295" r:id="rId23"/>
    <p:sldId id="296" r:id="rId24"/>
    <p:sldId id="297" r:id="rId25"/>
    <p:sldId id="298" r:id="rId26"/>
    <p:sldId id="299" r:id="rId27"/>
  </p:sldIdLst>
  <p:sldSz cx="9144000" cy="6858000" type="screen4x3"/>
  <p:notesSz cx="6858000" cy="9144000"/>
  <p:defaultTextStyle>
    <a:defPPr>
      <a:defRPr lang="en-US"/>
    </a:defPPr>
    <a:lvl1pPr algn="l" defTabSz="1722562" rtl="0" fontAlgn="base">
      <a:spcBef>
        <a:spcPct val="0"/>
      </a:spcBef>
      <a:spcAft>
        <a:spcPct val="0"/>
      </a:spcAft>
      <a:defRPr sz="6783" kern="1200">
        <a:solidFill>
          <a:schemeClr val="tx1"/>
        </a:solidFill>
        <a:latin typeface="Arial" charset="0"/>
        <a:ea typeface="+mn-ea"/>
        <a:cs typeface="Arial" charset="0"/>
      </a:defRPr>
    </a:lvl1pPr>
    <a:lvl2pPr marL="1722562" indent="-1354481" algn="l" defTabSz="1722562" rtl="0" fontAlgn="base">
      <a:spcBef>
        <a:spcPct val="0"/>
      </a:spcBef>
      <a:spcAft>
        <a:spcPct val="0"/>
      </a:spcAft>
      <a:defRPr sz="6783" kern="1200">
        <a:solidFill>
          <a:schemeClr val="tx1"/>
        </a:solidFill>
        <a:latin typeface="Arial" charset="0"/>
        <a:ea typeface="+mn-ea"/>
        <a:cs typeface="Arial" charset="0"/>
      </a:defRPr>
    </a:lvl2pPr>
    <a:lvl3pPr marL="3445125" indent="-2710416" algn="l" defTabSz="1722562" rtl="0" fontAlgn="base">
      <a:spcBef>
        <a:spcPct val="0"/>
      </a:spcBef>
      <a:spcAft>
        <a:spcPct val="0"/>
      </a:spcAft>
      <a:defRPr sz="6783" kern="1200">
        <a:solidFill>
          <a:schemeClr val="tx1"/>
        </a:solidFill>
        <a:latin typeface="Arial" charset="0"/>
        <a:ea typeface="+mn-ea"/>
        <a:cs typeface="Arial" charset="0"/>
      </a:defRPr>
    </a:lvl3pPr>
    <a:lvl4pPr marL="5170595" indent="-4066352" algn="l" defTabSz="1722562" rtl="0" fontAlgn="base">
      <a:spcBef>
        <a:spcPct val="0"/>
      </a:spcBef>
      <a:spcAft>
        <a:spcPct val="0"/>
      </a:spcAft>
      <a:defRPr sz="6783" kern="1200">
        <a:solidFill>
          <a:schemeClr val="tx1"/>
        </a:solidFill>
        <a:latin typeface="Arial" charset="0"/>
        <a:ea typeface="+mn-ea"/>
        <a:cs typeface="Arial" charset="0"/>
      </a:defRPr>
    </a:lvl4pPr>
    <a:lvl5pPr marL="6893158" indent="-5422288" algn="l" defTabSz="1722562" rtl="0" fontAlgn="base">
      <a:spcBef>
        <a:spcPct val="0"/>
      </a:spcBef>
      <a:spcAft>
        <a:spcPct val="0"/>
      </a:spcAft>
      <a:defRPr sz="6783" kern="1200">
        <a:solidFill>
          <a:schemeClr val="tx1"/>
        </a:solidFill>
        <a:latin typeface="Arial" charset="0"/>
        <a:ea typeface="+mn-ea"/>
        <a:cs typeface="Arial" charset="0"/>
      </a:defRPr>
    </a:lvl5pPr>
    <a:lvl6pPr marL="2095008" algn="l" defTabSz="838003" rtl="0" eaLnBrk="1" latinLnBrk="0" hangingPunct="1">
      <a:defRPr sz="6783" kern="1200">
        <a:solidFill>
          <a:schemeClr val="tx1"/>
        </a:solidFill>
        <a:latin typeface="Arial" charset="0"/>
        <a:ea typeface="+mn-ea"/>
        <a:cs typeface="Arial" charset="0"/>
      </a:defRPr>
    </a:lvl6pPr>
    <a:lvl7pPr marL="2514010" algn="l" defTabSz="838003" rtl="0" eaLnBrk="1" latinLnBrk="0" hangingPunct="1">
      <a:defRPr sz="6783" kern="1200">
        <a:solidFill>
          <a:schemeClr val="tx1"/>
        </a:solidFill>
        <a:latin typeface="Arial" charset="0"/>
        <a:ea typeface="+mn-ea"/>
        <a:cs typeface="Arial" charset="0"/>
      </a:defRPr>
    </a:lvl7pPr>
    <a:lvl8pPr marL="2933011" algn="l" defTabSz="838003" rtl="0" eaLnBrk="1" latinLnBrk="0" hangingPunct="1">
      <a:defRPr sz="6783" kern="1200">
        <a:solidFill>
          <a:schemeClr val="tx1"/>
        </a:solidFill>
        <a:latin typeface="Arial" charset="0"/>
        <a:ea typeface="+mn-ea"/>
        <a:cs typeface="Arial" charset="0"/>
      </a:defRPr>
    </a:lvl8pPr>
    <a:lvl9pPr marL="3352013" algn="l" defTabSz="838003" rtl="0" eaLnBrk="1" latinLnBrk="0" hangingPunct="1">
      <a:defRPr sz="6783"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08183"/>
    <a:srgbClr val="535054"/>
    <a:srgbClr val="909AB7"/>
    <a:srgbClr val="94AE4A"/>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606" autoAdjust="0"/>
  </p:normalViewPr>
  <p:slideViewPr>
    <p:cSldViewPr snapToGrid="0">
      <p:cViewPr>
        <p:scale>
          <a:sx n="75" d="100"/>
          <a:sy n="75" d="100"/>
        </p:scale>
        <p:origin x="-1134" y="1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ebecca\Documents\Google%20Drive\Dropbox\College%20DB\CHE%20434\Team%20Progress\20160211%20b%20BECCA%20YOU%20LEFT%20WITHOUT%20SAVING,%20SINCERELY%20MARK%20(SMILEY%20FAC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ebecca\Documents\Google%20Drive\Dropbox\College%20DB\CHE%20434\Team%20Progress\20160211%20b%20BECCA%20YOU%20LEFT%20WITHOUT%20SAVING,%20SINCERELY%20MARK%20(SMILEY%20FAC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carls375\Dropbox\College%20DB\CHE%20434\Team%20Progress\20160212%20BECCA%20YOU%20LEFT%20WITHOUT%20SAVING,%20SINCERELY%20MARK%20(SMILEY%20FACE)%20SENSITIVITY.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Rebecca\Documents\Google%20Drive\Dropbox\College%20DB\CHE%20434\Team%20Progress\20160208%20DELTA%20MEDIA%20CHANGE%20TIME.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ebecca\Documents\Google%20Drive\Dropbox\College%20DB\CHE%20434\Team%20Progress\20160212%20BECCA%20YOU%20LEFT%20WITHOUT%20SAVING,%20SINCERELY%20MARK%20(SMILEY%20FACE)%20SENSITIVIT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85437038114848"/>
          <c:y val="0.18091699446501805"/>
          <c:w val="0.48200937056079468"/>
          <c:h val="0.60366012685616066"/>
        </c:manualLayout>
      </c:layout>
      <c:pieChart>
        <c:varyColors val="1"/>
        <c:ser>
          <c:idx val="0"/>
          <c:order val="0"/>
          <c:tx>
            <c:strRef>
              <c:f>'Equipment-Manuf Cost 10 buyln2'!$B$4:$B$45</c:f>
              <c:strCache>
                <c:ptCount val="1"/>
                <c:pt idx="0">
                  <c:v>ThawStar®  Bioreactors PBS 0.1 MAG PBS 0.5 MAG PBS 3 MAG PBS 15 MAG PBS 80 MAG kSep Centrifugation Chiller FBC Equipment  Steel bench Bag holder tray  Welder for sterile tubing connections Skid cost  CliniMACS®  Plus Product Finishing and Shipment Sartori</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801-4376-A3B6-6C7CEB7665F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0801-4376-A3B6-6C7CEB7665F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0801-4376-A3B6-6C7CEB7665FE}"/>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0801-4376-A3B6-6C7CEB7665FE}"/>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0801-4376-A3B6-6C7CEB7665FE}"/>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0801-4376-A3B6-6C7CEB7665FE}"/>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0801-4376-A3B6-6C7CEB7665FE}"/>
              </c:ext>
            </c:extLst>
          </c:dPt>
          <c:dPt>
            <c:idx val="7"/>
            <c:bubble3D val="0"/>
            <c:spPr>
              <a:solidFill>
                <a:schemeClr val="accent2">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0801-4376-A3B6-6C7CEB7665FE}"/>
              </c:ext>
            </c:extLst>
          </c:dPt>
          <c:dPt>
            <c:idx val="8"/>
            <c:bubble3D val="0"/>
            <c:spPr>
              <a:solidFill>
                <a:schemeClr val="accent3">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11-0801-4376-A3B6-6C7CEB7665FE}"/>
              </c:ext>
            </c:extLst>
          </c:dPt>
          <c:dLbls>
            <c:dLbl>
              <c:idx val="0"/>
              <c:layout>
                <c:manualLayout>
                  <c:x val="6.015699112440473E-2"/>
                  <c:y val="-2.5029164201337422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801-4376-A3B6-6C7CEB7665FE}"/>
                </c:ext>
              </c:extLst>
            </c:dLbl>
            <c:dLbl>
              <c:idx val="1"/>
              <c:layout>
                <c:manualLayout>
                  <c:x val="-2.9417789292758238E-2"/>
                  <c:y val="-0.12412400561155396"/>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801-4376-A3B6-6C7CEB7665FE}"/>
                </c:ext>
              </c:extLst>
            </c:dLbl>
            <c:dLbl>
              <c:idx val="2"/>
              <c:layout>
                <c:manualLayout>
                  <c:x val="6.7702846936603125E-2"/>
                  <c:y val="-0.2115130483916427"/>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3929894005161298"/>
                      <c:h val="0.23951047560810079"/>
                    </c:manualLayout>
                  </c15:layout>
                </c:ext>
                <c:ext xmlns:c16="http://schemas.microsoft.com/office/drawing/2014/chart" uri="{C3380CC4-5D6E-409C-BE32-E72D297353CC}">
                  <c16:uniqueId val="{00000005-0801-4376-A3B6-6C7CEB7665FE}"/>
                </c:ext>
              </c:extLst>
            </c:dLbl>
            <c:dLbl>
              <c:idx val="3"/>
              <c:layout>
                <c:manualLayout>
                  <c:x val="0.1689414405194975"/>
                  <c:y val="6.2571791171110299E-3"/>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6189485816797692"/>
                      <c:h val="0.19244297405537175"/>
                    </c:manualLayout>
                  </c15:layout>
                </c:ext>
                <c:ext xmlns:c16="http://schemas.microsoft.com/office/drawing/2014/chart" uri="{C3380CC4-5D6E-409C-BE32-E72D297353CC}">
                  <c16:uniqueId val="{00000007-0801-4376-A3B6-6C7CEB7665FE}"/>
                </c:ext>
              </c:extLst>
            </c:dLbl>
            <c:dLbl>
              <c:idx val="4"/>
              <c:layout>
                <c:manualLayout>
                  <c:x val="4.2364687525528043E-2"/>
                  <c:y val="1.8480287104240396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8106802442258938"/>
                      <c:h val="0.18508606209741815"/>
                    </c:manualLayout>
                  </c15:layout>
                </c:ext>
                <c:ext xmlns:c16="http://schemas.microsoft.com/office/drawing/2014/chart" uri="{C3380CC4-5D6E-409C-BE32-E72D297353CC}">
                  <c16:uniqueId val="{00000009-0801-4376-A3B6-6C7CEB7665FE}"/>
                </c:ext>
              </c:extLst>
            </c:dLbl>
            <c:dLbl>
              <c:idx val="5"/>
              <c:layout>
                <c:manualLayout>
                  <c:x val="-6.6394557774489132E-2"/>
                  <c:y val="6.7866904233739853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0801-4376-A3B6-6C7CEB7665FE}"/>
                </c:ext>
              </c:extLst>
            </c:dLbl>
            <c:dLbl>
              <c:idx val="6"/>
              <c:layout>
                <c:manualLayout>
                  <c:x val="-9.5783426394836627E-2"/>
                  <c:y val="4.7508937308216308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0801-4376-A3B6-6C7CEB7665FE}"/>
                </c:ext>
              </c:extLst>
            </c:dLbl>
            <c:dLbl>
              <c:idx val="7"/>
              <c:layout>
                <c:manualLayout>
                  <c:x val="-5.7262631497003502E-2"/>
                  <c:y val="-1.5156877770487194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0801-4376-A3B6-6C7CEB7665FE}"/>
                </c:ext>
              </c:extLst>
            </c:dLbl>
            <c:dLbl>
              <c:idx val="8"/>
              <c:layout>
                <c:manualLayout>
                  <c:x val="-5.7992477739510849E-2"/>
                  <c:y val="6.7239406583777847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0801-4376-A3B6-6C7CEB7665FE}"/>
                </c:ext>
              </c:extLst>
            </c:dLbl>
            <c:spPr>
              <a:noFill/>
              <a:ln>
                <a:noFill/>
              </a:ln>
              <a:effectLst/>
            </c:spPr>
            <c:txPr>
              <a:bodyPr rot="0" vert="horz"/>
              <a:lstStyle/>
              <a:p>
                <a:pPr>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('Equipment-Manuf Cost 10 buyln2'!$B$4,'Equipment-Manuf Cost 10 buyln2'!$B$5,'Equipment-Manuf Cost 10 buyln2'!$B$11,'Equipment-Manuf Cost 10 buyln2'!$B$18,'Equipment-Manuf Cost 10 buyln2'!$B$19,'Equipment-Manuf Cost 10 buyln2'!$B$24,'Equipment-Manuf Cost 10 buyln2'!$B$30,'Equipment-Manuf Cost 10 buyln2'!$B$38,'Equipment-Manuf Cost 10 buyln2'!$B$46)</c:f>
              <c:strCache>
                <c:ptCount val="9"/>
                <c:pt idx="0">
                  <c:v>ThawStar® </c:v>
                </c:pt>
                <c:pt idx="1">
                  <c:v>Bioreactors</c:v>
                </c:pt>
                <c:pt idx="2">
                  <c:v>kSep Centrifugation</c:v>
                </c:pt>
                <c:pt idx="3">
                  <c:v>CliniMACS®  Plus</c:v>
                </c:pt>
                <c:pt idx="4">
                  <c:v>Product Finishing and Shipment</c:v>
                </c:pt>
                <c:pt idx="5">
                  <c:v>Tissue Culture</c:v>
                </c:pt>
                <c:pt idx="6">
                  <c:v>Quality Control</c:v>
                </c:pt>
                <c:pt idx="7">
                  <c:v>Cold Storage</c:v>
                </c:pt>
                <c:pt idx="8">
                  <c:v>Additional Equipment</c:v>
                </c:pt>
              </c:strCache>
            </c:strRef>
          </c:cat>
          <c:val>
            <c:numRef>
              <c:f>('Equipment-Manuf Cost 10 buyln2'!$E$4,'Equipment-Manuf Cost 10 buyln2'!$G$5,'Equipment-Manuf Cost 10 buyln2'!$G$11,'Equipment-Manuf Cost 10 buyln2'!$G$18,'Equipment-Manuf Cost 10 buyln2'!$G$19,'Equipment-Manuf Cost 10 buyln2'!$G$24,'Equipment-Manuf Cost 10 buyln2'!$G$30,'Equipment-Manuf Cost 10 buyln2'!$G$34,'Equipment-Manuf Cost 10 buyln2'!$G$42)</c:f>
              <c:numCache>
                <c:formatCode>_("$"* #,##0.00_);_("$"* \(#,##0.00\);_("$"* "-"??_);_(@_)</c:formatCode>
                <c:ptCount val="9"/>
                <c:pt idx="0">
                  <c:v>7180</c:v>
                </c:pt>
                <c:pt idx="1">
                  <c:v>722173.08</c:v>
                </c:pt>
                <c:pt idx="2">
                  <c:v>219548</c:v>
                </c:pt>
                <c:pt idx="3">
                  <c:v>64900</c:v>
                </c:pt>
                <c:pt idx="4">
                  <c:v>149187.5</c:v>
                </c:pt>
                <c:pt idx="5">
                  <c:v>120266.81999999999</c:v>
                </c:pt>
                <c:pt idx="6">
                  <c:v>171038</c:v>
                </c:pt>
                <c:pt idx="7">
                  <c:v>66681.509999999995</c:v>
                </c:pt>
                <c:pt idx="8">
                  <c:v>580482.07000000007</c:v>
                </c:pt>
              </c:numCache>
            </c:numRef>
          </c:val>
          <c:extLst xmlns:c16r2="http://schemas.microsoft.com/office/drawing/2015/06/chart">
            <c:ext xmlns:c16="http://schemas.microsoft.com/office/drawing/2014/chart" uri="{C3380CC4-5D6E-409C-BE32-E72D297353CC}">
              <c16:uniqueId val="{00000012-0801-4376-A3B6-6C7CEB7665FE}"/>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500" b="0">
          <a:latin typeface="Trebuchet MS" panose="020B0603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38784906627597"/>
          <c:y val="0.10461317239632947"/>
          <c:w val="0.50039281897288601"/>
          <c:h val="0.64148750165800483"/>
        </c:manualLayout>
      </c:layout>
      <c:pieChart>
        <c:varyColors val="1"/>
        <c:ser>
          <c:idx val="0"/>
          <c:order val="0"/>
          <c:tx>
            <c:v>Manufacturing</c:v>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8DE4-45C9-A762-2F568FEDBBA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8DE4-45C9-A762-2F568FEDBBA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8DE4-45C9-A762-2F568FEDBBAE}"/>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8DE4-45C9-A762-2F568FEDBBAE}"/>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8DE4-45C9-A762-2F568FEDBBAE}"/>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8DE4-45C9-A762-2F568FEDBBAE}"/>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8DE4-45C9-A762-2F568FEDBBAE}"/>
              </c:ext>
            </c:extLst>
          </c:dPt>
          <c:dPt>
            <c:idx val="7"/>
            <c:bubble3D val="0"/>
            <c:spPr>
              <a:solidFill>
                <a:schemeClr val="accent2">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8DE4-45C9-A762-2F568FEDBBAE}"/>
              </c:ext>
            </c:extLst>
          </c:dPt>
          <c:dLbls>
            <c:dLbl>
              <c:idx val="0"/>
              <c:layout>
                <c:manualLayout>
                  <c:x val="-3.9570129936170734E-3"/>
                  <c:y val="-7.8280929783992897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4614180550041903"/>
                      <c:h val="0.1053334356198012"/>
                    </c:manualLayout>
                  </c15:layout>
                </c:ext>
                <c:ext xmlns:c16="http://schemas.microsoft.com/office/drawing/2014/chart" uri="{C3380CC4-5D6E-409C-BE32-E72D297353CC}">
                  <c16:uniqueId val="{00000001-8DE4-45C9-A762-2F568FEDBBAE}"/>
                </c:ext>
              </c:extLst>
            </c:dLbl>
            <c:dLbl>
              <c:idx val="1"/>
              <c:layout>
                <c:manualLayout>
                  <c:x val="3.2562029169937473E-2"/>
                  <c:y val="-1.3621927296239877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7338536990593332"/>
                      <c:h val="0.15240501057569017"/>
                    </c:manualLayout>
                  </c15:layout>
                </c:ext>
                <c:ext xmlns:c16="http://schemas.microsoft.com/office/drawing/2014/chart" uri="{C3380CC4-5D6E-409C-BE32-E72D297353CC}">
                  <c16:uniqueId val="{00000003-8DE4-45C9-A762-2F568FEDBBAE}"/>
                </c:ext>
              </c:extLst>
            </c:dLbl>
            <c:dLbl>
              <c:idx val="2"/>
              <c:layout>
                <c:manualLayout>
                  <c:x val="5.1694086368893305E-2"/>
                  <c:y val="-3.7768396386239002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4720007144844197"/>
                      <c:h val="0.1053334356198012"/>
                    </c:manualLayout>
                  </c15:layout>
                </c:ext>
                <c:ext xmlns:c16="http://schemas.microsoft.com/office/drawing/2014/chart" uri="{C3380CC4-5D6E-409C-BE32-E72D297353CC}">
                  <c16:uniqueId val="{00000005-8DE4-45C9-A762-2F568FEDBBAE}"/>
                </c:ext>
              </c:extLst>
            </c:dLbl>
            <c:dLbl>
              <c:idx val="3"/>
              <c:layout>
                <c:manualLayout>
                  <c:x val="0.26726290795651542"/>
                  <c:y val="-1.7052856985274072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38271238284399833"/>
                      <c:h val="0.21461965872850614"/>
                    </c:manualLayout>
                  </c15:layout>
                </c:ext>
                <c:ext xmlns:c16="http://schemas.microsoft.com/office/drawing/2014/chart" uri="{C3380CC4-5D6E-409C-BE32-E72D297353CC}">
                  <c16:uniqueId val="{00000007-8DE4-45C9-A762-2F568FEDBBAE}"/>
                </c:ext>
              </c:extLst>
            </c:dLbl>
            <c:dLbl>
              <c:idx val="4"/>
              <c:layout>
                <c:manualLayout>
                  <c:x val="4.9313740098025395E-2"/>
                  <c:y val="0.11968650956574479"/>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8969351951521033"/>
                      <c:h val="0.15382467368790206"/>
                    </c:manualLayout>
                  </c15:layout>
                </c:ext>
                <c:ext xmlns:c16="http://schemas.microsoft.com/office/drawing/2014/chart" uri="{C3380CC4-5D6E-409C-BE32-E72D297353CC}">
                  <c16:uniqueId val="{00000009-8DE4-45C9-A762-2F568FEDBBAE}"/>
                </c:ext>
              </c:extLst>
            </c:dLbl>
            <c:dLbl>
              <c:idx val="5"/>
              <c:layout>
                <c:manualLayout>
                  <c:x val="-0.23281391484046529"/>
                  <c:y val="6.2631976941707676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33604014103375462"/>
                      <c:h val="0.15382467368790206"/>
                    </c:manualLayout>
                  </c15:layout>
                </c:ext>
                <c:ext xmlns:c16="http://schemas.microsoft.com/office/drawing/2014/chart" uri="{C3380CC4-5D6E-409C-BE32-E72D297353CC}">
                  <c16:uniqueId val="{0000000B-8DE4-45C9-A762-2F568FEDBBAE}"/>
                </c:ext>
              </c:extLst>
            </c:dLbl>
            <c:dLbl>
              <c:idx val="6"/>
              <c:layout>
                <c:manualLayout>
                  <c:x val="-2.2409256846465758E-2"/>
                  <c:y val="-0.2014107861080364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18249649915454103"/>
                      <c:h val="0.20231591175600291"/>
                    </c:manualLayout>
                  </c15:layout>
                </c:ext>
                <c:ext xmlns:c16="http://schemas.microsoft.com/office/drawing/2014/chart" uri="{C3380CC4-5D6E-409C-BE32-E72D297353CC}">
                  <c16:uniqueId val="{0000000D-8DE4-45C9-A762-2F568FEDBBAE}"/>
                </c:ext>
              </c:extLst>
            </c:dLbl>
            <c:dLbl>
              <c:idx val="7"/>
              <c:layout>
                <c:manualLayout>
                  <c:x val="-3.2643255410362143E-2"/>
                  <c:y val="-6.4372024586974025E-2"/>
                </c:manualLayout>
              </c:layout>
              <c:showLegendKey val="0"/>
              <c:showVal val="0"/>
              <c:showCatName val="1"/>
              <c:showSerName val="0"/>
              <c:showPercent val="1"/>
              <c:showBubbleSize val="0"/>
              <c:extLst xmlns:c16r2="http://schemas.microsoft.com/office/drawing/2015/06/chart">
                <c:ext xmlns:c15="http://schemas.microsoft.com/office/drawing/2012/chart" uri="{CE6537A1-D6FC-4f65-9D91-7224C49458BB}">
                  <c15:layout>
                    <c:manualLayout>
                      <c:w val="0.2639423814466515"/>
                      <c:h val="0.15382467368790206"/>
                    </c:manualLayout>
                  </c15:layout>
                </c:ext>
                <c:ext xmlns:c16="http://schemas.microsoft.com/office/drawing/2014/chart" uri="{C3380CC4-5D6E-409C-BE32-E72D297353CC}">
                  <c16:uniqueId val="{0000000F-8DE4-45C9-A762-2F568FEDBBAE}"/>
                </c:ext>
              </c:extLst>
            </c:dLbl>
            <c:spPr>
              <a:noFill/>
              <a:ln>
                <a:noFill/>
              </a:ln>
              <a:effectLst/>
            </c:spPr>
            <c:txPr>
              <a:bodyPr rot="0" vert="horz"/>
              <a:lstStyle/>
              <a:p>
                <a:pPr>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('Equipment-Manuf Cost 10 buyln2'!$V$2,'Equipment-Manuf Cost 10 buyln2'!$V$3,'Equipment-Manuf Cost 10 buyln2'!$V$14,'Equipment-Manuf Cost 10 buyln2'!$V$16,'Equipment-Manuf Cost 10 buyln2'!$V$26,'Equipment-Manuf Cost 10 buyln2'!$V$37,'Equipment-Manuf Cost 10 buyln2'!$V$55,'Equipment-Manuf Cost 10 buyln2'!$V$59,'Equipment-Manuf Cost 10 buyln2'!$V$60)</c:f>
              <c:strCache>
                <c:ptCount val="8"/>
                <c:pt idx="0">
                  <c:v>Labor</c:v>
                </c:pt>
                <c:pt idx="1">
                  <c:v>Raw Materials</c:v>
                </c:pt>
                <c:pt idx="2">
                  <c:v>Reagents</c:v>
                </c:pt>
                <c:pt idx="3">
                  <c:v>Disposable Equipment</c:v>
                </c:pt>
                <c:pt idx="4">
                  <c:v>Electricity</c:v>
                </c:pt>
                <c:pt idx="5">
                  <c:v>Other Utilties</c:v>
                </c:pt>
                <c:pt idx="6">
                  <c:v>Other Fixed Costs</c:v>
                </c:pt>
                <c:pt idx="7">
                  <c:v>Depreciation</c:v>
                </c:pt>
              </c:strCache>
              <c:extLst xmlns:c16r2="http://schemas.microsoft.com/office/drawing/2015/06/chart"/>
            </c:strRef>
          </c:cat>
          <c:val>
            <c:numRef>
              <c:f>('Equipment-Manuf Cost 10 buyln2'!$W$2,'Equipment-Manuf Cost 10 buyln2'!$W$3,'Equipment-Manuf Cost 10 buyln2'!$W$14,'Equipment-Manuf Cost 10 buyln2'!$W$16,'Equipment-Manuf Cost 10 buyln2'!$W$26,'Equipment-Manuf Cost 10 buyln2'!$W$37,'Equipment-Manuf Cost 10 buyln2'!$W$55,'Equipment-Manuf Cost 10 buyln2'!$W$59,'Equipment-Manuf Cost 10 buyln2'!$W$60)</c:f>
              <c:numCache>
                <c:formatCode>_("$"* #,##0.00_);_("$"* \(#,##0.00\);_("$"* "-"??_);_(@_)</c:formatCode>
                <c:ptCount val="8"/>
                <c:pt idx="0">
                  <c:v>4799609.2997999992</c:v>
                </c:pt>
                <c:pt idx="1">
                  <c:v>40380</c:v>
                </c:pt>
                <c:pt idx="2">
                  <c:v>10415503.958340507</c:v>
                </c:pt>
                <c:pt idx="3">
                  <c:v>837781.51279999991</c:v>
                </c:pt>
                <c:pt idx="4">
                  <c:v>37061.75671311999</c:v>
                </c:pt>
                <c:pt idx="5">
                  <c:v>4466.519554010436</c:v>
                </c:pt>
                <c:pt idx="6">
                  <c:v>12233953.18698005</c:v>
                </c:pt>
                <c:pt idx="7">
                  <c:v>3772814.2236915487</c:v>
                </c:pt>
              </c:numCache>
              <c:extLst xmlns:c16r2="http://schemas.microsoft.com/office/drawing/2015/06/chart"/>
            </c:numRef>
          </c:val>
          <c:extLst xmlns:c16r2="http://schemas.microsoft.com/office/drawing/2015/06/chart">
            <c:ext xmlns:c16="http://schemas.microsoft.com/office/drawing/2014/chart" uri="{C3380CC4-5D6E-409C-BE32-E72D297353CC}">
              <c16:uniqueId val="{00000010-8DE4-45C9-A762-2F568FEDBBAE}"/>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500">
          <a:latin typeface="Trebuchet MS" panose="020B0603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573736598773965"/>
          <c:y val="5.0925925925925923E-2"/>
          <c:w val="0.60303067633584728"/>
          <c:h val="0.70578609875828369"/>
        </c:manualLayout>
      </c:layout>
      <c:barChart>
        <c:barDir val="bar"/>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c:spPr>
          <c:invertIfNegative val="0"/>
          <c:dLbls>
            <c:delete val="1"/>
          </c:dLbls>
          <c:cat>
            <c:strRef>
              <c:f>('MACRS10 buy ln2'!$S$3,'MACRS10 buy ln2'!$S$13,'MACRS10 buy ln2'!$S$22,'MACRS10 buy ln2'!$S$31,'MACRS10 buy ln2'!$S$40,'MACRS10 buy ln2'!$S$49)</c:f>
              <c:strCache>
                <c:ptCount val="6"/>
                <c:pt idx="0">
                  <c:v>Proliferation Media</c:v>
                </c:pt>
                <c:pt idx="1">
                  <c:v>Labor</c:v>
                </c:pt>
                <c:pt idx="2">
                  <c:v>Working Capital</c:v>
                </c:pt>
                <c:pt idx="3">
                  <c:v>Clinical Trials </c:v>
                </c:pt>
                <c:pt idx="4">
                  <c:v>Equipment</c:v>
                </c:pt>
                <c:pt idx="5">
                  <c:v>Fixed Manufacturing </c:v>
                </c:pt>
              </c:strCache>
            </c:strRef>
          </c:cat>
          <c:val>
            <c:numRef>
              <c:f>('MACRS10 buy ln2'!$R$4,'MACRS10 buy ln2'!$R$14,'MACRS10 buy ln2'!$R$23,'MACRS10 buy ln2'!$R$32,'MACRS10 buy ln2'!$R$41,'MACRS10 buy ln2'!$R$50)</c:f>
              <c:numCache>
                <c:formatCode>0.000</c:formatCode>
                <c:ptCount val="6"/>
                <c:pt idx="0">
                  <c:v>-1.4292533333676558</c:v>
                </c:pt>
                <c:pt idx="1">
                  <c:v>-0.72961049079480422</c:v>
                </c:pt>
                <c:pt idx="2">
                  <c:v>-0.62962230587920065</c:v>
                </c:pt>
                <c:pt idx="3">
                  <c:v>-0.41153752869969507</c:v>
                </c:pt>
                <c:pt idx="4">
                  <c:v>-4.1320279519116294</c:v>
                </c:pt>
                <c:pt idx="5">
                  <c:v>-1.3270731298409968</c:v>
                </c:pt>
              </c:numCache>
            </c:numRef>
          </c:val>
          <c:extLst xmlns:c16r2="http://schemas.microsoft.com/office/drawing/2015/06/chart">
            <c:ext xmlns:c16="http://schemas.microsoft.com/office/drawing/2014/chart" uri="{C3380CC4-5D6E-409C-BE32-E72D297353CC}">
              <c16:uniqueId val="{00000000-BB0A-4E09-BF70-89F1C9A5CAD3}"/>
            </c:ext>
          </c:extLst>
        </c:ser>
        <c:dLbls>
          <c:showLegendKey val="0"/>
          <c:showVal val="1"/>
          <c:showCatName val="0"/>
          <c:showSerName val="0"/>
          <c:showPercent val="0"/>
          <c:showBubbleSize val="0"/>
        </c:dLbls>
        <c:gapWidth val="100"/>
        <c:axId val="35851648"/>
        <c:axId val="35907072"/>
      </c:barChart>
      <c:catAx>
        <c:axId val="35851648"/>
        <c:scaling>
          <c:orientation val="minMax"/>
        </c:scaling>
        <c:delete val="0"/>
        <c:axPos val="l"/>
        <c:title>
          <c:tx>
            <c:rich>
              <a:bodyPr rot="-5400000" vert="horz"/>
              <a:lstStyle/>
              <a:p>
                <a:pPr>
                  <a:defRPr b="0"/>
                </a:pPr>
                <a:r>
                  <a:rPr lang="en-US" b="0"/>
                  <a:t>Parameter Varied</a:t>
                </a:r>
              </a:p>
            </c:rich>
          </c:tx>
          <c:layout>
            <c:manualLayout>
              <c:xMode val="edge"/>
              <c:yMode val="edge"/>
              <c:x val="5.6849709007146887E-3"/>
              <c:y val="0.20533086051856428"/>
            </c:manualLayout>
          </c:layout>
          <c:overlay val="0"/>
          <c:spPr>
            <a:noFill/>
            <a:ln>
              <a:noFill/>
            </a:ln>
            <a:effectLst/>
          </c:spPr>
        </c:title>
        <c:numFmt formatCode="General" sourceLinked="1"/>
        <c:majorTickMark val="none"/>
        <c:minorTickMark val="none"/>
        <c:tickLblPos val="high"/>
        <c:spPr>
          <a:noFill/>
          <a:ln w="9525" cap="flat" cmpd="sng" algn="ctr">
            <a:solidFill>
              <a:schemeClr val="tx2">
                <a:lumMod val="15000"/>
                <a:lumOff val="85000"/>
              </a:schemeClr>
            </a:solidFill>
            <a:round/>
          </a:ln>
          <a:effectLst/>
        </c:spPr>
        <c:txPr>
          <a:bodyPr rot="0"/>
          <a:lstStyle/>
          <a:p>
            <a:pPr>
              <a:defRPr/>
            </a:pPr>
            <a:endParaRPr lang="en-US"/>
          </a:p>
        </c:txPr>
        <c:crossAx val="35907072"/>
        <c:crosses val="autoZero"/>
        <c:auto val="1"/>
        <c:lblAlgn val="ctr"/>
        <c:lblOffset val="100"/>
        <c:noMultiLvlLbl val="0"/>
      </c:catAx>
      <c:valAx>
        <c:axId val="35907072"/>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vert="horz"/>
              <a:lstStyle/>
              <a:p>
                <a:pPr>
                  <a:defRPr b="0"/>
                </a:pPr>
                <a:r>
                  <a:rPr lang="en-US" b="0"/>
                  <a:t>% Increase in NPW / % Change in Parameter</a:t>
                </a:r>
              </a:p>
            </c:rich>
          </c:tx>
          <c:layout>
            <c:manualLayout>
              <c:xMode val="edge"/>
              <c:yMode val="edge"/>
              <c:x val="0.22819957601453661"/>
              <c:y val="0.89950590247867712"/>
            </c:manualLayout>
          </c:layout>
          <c:overlay val="0"/>
          <c:spPr>
            <a:noFill/>
            <a:ln>
              <a:noFill/>
            </a:ln>
            <a:effectLst/>
          </c:spPr>
        </c:title>
        <c:numFmt formatCode="0.0" sourceLinked="0"/>
        <c:majorTickMark val="none"/>
        <c:minorTickMark val="none"/>
        <c:tickLblPos val="nextTo"/>
        <c:spPr>
          <a:noFill/>
          <a:ln>
            <a:noFill/>
          </a:ln>
          <a:effectLst/>
        </c:spPr>
        <c:txPr>
          <a:bodyPr rot="-60000000" vert="horz"/>
          <a:lstStyle/>
          <a:p>
            <a:pPr>
              <a:defRPr/>
            </a:pPr>
            <a:endParaRPr lang="en-US"/>
          </a:p>
        </c:txPr>
        <c:crossAx val="358516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700">
          <a:latin typeface="Trebuchet MS" panose="020B0603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021935008895886"/>
          <c:y val="7.3647871116225547E-2"/>
          <c:w val="0.5792589623509683"/>
          <c:h val="0.5582379612797651"/>
        </c:manualLayout>
      </c:layout>
      <c:barChart>
        <c:barDir val="col"/>
        <c:grouping val="clustered"/>
        <c:varyColors val="0"/>
        <c:ser>
          <c:idx val="0"/>
          <c:order val="0"/>
          <c:spPr>
            <a:solidFill>
              <a:schemeClr val="accent2"/>
            </a:solidFill>
            <a:ln>
              <a:noFill/>
            </a:ln>
            <a:effectLst>
              <a:outerShdw blurRad="50800" dist="38100" dir="18900000" algn="bl" rotWithShape="0">
                <a:prstClr val="black">
                  <a:alpha val="40000"/>
                </a:prstClr>
              </a:outerShdw>
            </a:effectLst>
          </c:spPr>
          <c:invertIfNegative val="0"/>
          <c:cat>
            <c:strRef>
              <c:f>'Media FOR ANALYSIS'!$W$7:$W$11</c:f>
              <c:strCache>
                <c:ptCount val="5"/>
                <c:pt idx="0">
                  <c:v>2</c:v>
                </c:pt>
                <c:pt idx="1">
                  <c:v>4-2</c:v>
                </c:pt>
                <c:pt idx="2">
                  <c:v>8-4-2</c:v>
                </c:pt>
                <c:pt idx="3">
                  <c:v>12-8-4-2</c:v>
                </c:pt>
                <c:pt idx="4">
                  <c:v>24-12-8-4-2</c:v>
                </c:pt>
              </c:strCache>
            </c:strRef>
          </c:cat>
          <c:val>
            <c:numRef>
              <c:f>'Media FOR ANALYSIS'!$V$7:$V$11</c:f>
              <c:numCache>
                <c:formatCode>_(* #,##0.00_);_(* \(#,##0.00\);_(* "-"??_);_(@_)</c:formatCode>
                <c:ptCount val="5"/>
                <c:pt idx="0">
                  <c:v>54388.691352771224</c:v>
                </c:pt>
                <c:pt idx="1">
                  <c:v>41664.805127982567</c:v>
                </c:pt>
                <c:pt idx="2">
                  <c:v>37697.014578453476</c:v>
                </c:pt>
                <c:pt idx="3">
                  <c:v>36628.989038539738</c:v>
                </c:pt>
                <c:pt idx="4">
                  <c:v>36254.441733652726</c:v>
                </c:pt>
              </c:numCache>
            </c:numRef>
          </c:val>
          <c:extLst xmlns:c16r2="http://schemas.microsoft.com/office/drawing/2015/06/chart">
            <c:ext xmlns:c16="http://schemas.microsoft.com/office/drawing/2014/chart" uri="{C3380CC4-5D6E-409C-BE32-E72D297353CC}">
              <c16:uniqueId val="{00000000-AD91-4FD9-9A6B-5FC106E37E44}"/>
            </c:ext>
          </c:extLst>
        </c:ser>
        <c:dLbls>
          <c:showLegendKey val="0"/>
          <c:showVal val="0"/>
          <c:showCatName val="0"/>
          <c:showSerName val="0"/>
          <c:showPercent val="0"/>
          <c:showBubbleSize val="0"/>
        </c:dLbls>
        <c:gapWidth val="219"/>
        <c:overlap val="-27"/>
        <c:axId val="36162176"/>
        <c:axId val="36446976"/>
      </c:barChart>
      <c:catAx>
        <c:axId val="36162176"/>
        <c:scaling>
          <c:orientation val="minMax"/>
        </c:scaling>
        <c:delete val="0"/>
        <c:axPos val="b"/>
        <c:title>
          <c:tx>
            <c:rich>
              <a:bodyPr rot="0" vert="horz"/>
              <a:lstStyle/>
              <a:p>
                <a:pPr>
                  <a:defRPr/>
                </a:pPr>
                <a:r>
                  <a:rPr lang="en-US"/>
                  <a:t>Media Change Frequency (hr)</a:t>
                </a:r>
              </a:p>
            </c:rich>
          </c:tx>
          <c:layout>
            <c:manualLayout>
              <c:xMode val="edge"/>
              <c:yMode val="edge"/>
              <c:x val="0.46735668047111956"/>
              <c:y val="0.88524610100300571"/>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500"/>
            </a:pPr>
            <a:endParaRPr lang="en-US"/>
          </a:p>
        </c:txPr>
        <c:crossAx val="36446976"/>
        <c:crosses val="autoZero"/>
        <c:auto val="1"/>
        <c:lblAlgn val="ctr"/>
        <c:lblOffset val="100"/>
        <c:noMultiLvlLbl val="0"/>
      </c:catAx>
      <c:valAx>
        <c:axId val="36446976"/>
        <c:scaling>
          <c:orientation val="minMax"/>
        </c:scaling>
        <c:delete val="0"/>
        <c:axPos val="l"/>
        <c:title>
          <c:tx>
            <c:rich>
              <a:bodyPr rot="0" vert="horz"/>
              <a:lstStyle/>
              <a:p>
                <a:pPr>
                  <a:defRPr/>
                </a:pPr>
                <a:r>
                  <a:rPr lang="en-US"/>
                  <a:t>Volume of media per year (L)</a:t>
                </a:r>
              </a:p>
            </c:rich>
          </c:tx>
          <c:layout>
            <c:manualLayout>
              <c:xMode val="edge"/>
              <c:yMode val="edge"/>
              <c:x val="6.4516151488381759E-2"/>
              <c:y val="0.18457611708981911"/>
            </c:manualLayout>
          </c:layout>
          <c:overlay val="0"/>
          <c:spPr>
            <a:noFill/>
            <a:ln>
              <a:noFill/>
            </a:ln>
            <a:effectLst/>
          </c:spPr>
        </c:title>
        <c:numFmt formatCode="_(* #,##0.00_);_(* \(#,##0.00\);_(* &quot;-&quot;??_);_(@_)" sourceLinked="1"/>
        <c:majorTickMark val="none"/>
        <c:minorTickMark val="none"/>
        <c:tickLblPos val="nextTo"/>
        <c:spPr>
          <a:noFill/>
          <a:ln>
            <a:noFill/>
          </a:ln>
          <a:effectLst/>
        </c:spPr>
        <c:txPr>
          <a:bodyPr rot="-60000000" vert="horz"/>
          <a:lstStyle/>
          <a:p>
            <a:pPr>
              <a:defRPr sz="1500"/>
            </a:pPr>
            <a:endParaRPr lang="en-US"/>
          </a:p>
        </c:txPr>
        <c:crossAx val="3616217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700" b="0">
          <a:latin typeface="Trebuchet MS" panose="020B0603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134060146244471E-2"/>
          <c:y val="0.13066310392273256"/>
          <c:w val="0.82276931050459701"/>
          <c:h val="0.37802466877063051"/>
        </c:manualLayout>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2CD6-471B-8628-F1CBF53EA7B0}"/>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2CD6-471B-8628-F1CBF53EA7B0}"/>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2CD6-471B-8628-F1CBF53EA7B0}"/>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2CD6-471B-8628-F1CBF53EA7B0}"/>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2CD6-471B-8628-F1CBF53EA7B0}"/>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2CD6-471B-8628-F1CBF53EA7B0}"/>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2CD6-471B-8628-F1CBF53EA7B0}"/>
              </c:ext>
            </c:extLst>
          </c:dPt>
          <c:dLbls>
            <c:dLbl>
              <c:idx val="3"/>
              <c:layout>
                <c:manualLayout>
                  <c:x val="0"/>
                  <c:y val="-4.7500481939765089E-2"/>
                </c:manualLayout>
              </c:layout>
              <c:dLblPos val="bestFi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2CD6-471B-8628-F1CBF53EA7B0}"/>
                </c:ext>
              </c:extLst>
            </c:dLbl>
            <c:spPr>
              <a:noFill/>
              <a:ln>
                <a:noFill/>
              </a:ln>
              <a:effectLst/>
            </c:spPr>
            <c:txPr>
              <a:bodyPr/>
              <a:lstStyle/>
              <a:p>
                <a:pPr>
                  <a:defRPr sz="1500">
                    <a:latin typeface="Trebuchet MS" panose="020B0603020202020204" pitchFamily="34" charset="0"/>
                  </a:defRPr>
                </a:pPr>
                <a:endParaRPr lang="en-U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('Better PFD'!$H$31:$H$36,'Better PFD'!$H$38)</c:f>
              <c:strCache>
                <c:ptCount val="7"/>
                <c:pt idx="0">
                  <c:v>Not viable</c:v>
                </c:pt>
                <c:pt idx="1">
                  <c:v>Undifferentiated</c:v>
                </c:pt>
                <c:pt idx="2">
                  <c:v>Lost in FBC</c:v>
                </c:pt>
                <c:pt idx="3">
                  <c:v>Lost in CliniMACS</c:v>
                </c:pt>
                <c:pt idx="4">
                  <c:v>Lost due to sampling</c:v>
                </c:pt>
                <c:pt idx="5">
                  <c:v>Lost due to DMSO/Freezing</c:v>
                </c:pt>
                <c:pt idx="6">
                  <c:v>Lost due to extra cells</c:v>
                </c:pt>
              </c:strCache>
            </c:strRef>
          </c:cat>
          <c:val>
            <c:numRef>
              <c:f>('Better PFD'!$G$31:$G$36,'Better PFD'!$G$38)</c:f>
              <c:numCache>
                <c:formatCode>0.00E+00</c:formatCode>
                <c:ptCount val="7"/>
                <c:pt idx="0">
                  <c:v>31150881330.997375</c:v>
                </c:pt>
                <c:pt idx="1">
                  <c:v>126693749461.2995</c:v>
                </c:pt>
                <c:pt idx="2">
                  <c:v>30732836503.5354</c:v>
                </c:pt>
                <c:pt idx="3">
                  <c:v>49172538405.656662</c:v>
                </c:pt>
                <c:pt idx="4">
                  <c:v>3687940380.4242554</c:v>
                </c:pt>
                <c:pt idx="5">
                  <c:v>19619842823.85701</c:v>
                </c:pt>
                <c:pt idx="6">
                  <c:v>11642544093.277784</c:v>
                </c:pt>
              </c:numCache>
            </c:numRef>
          </c:val>
          <c:extLst xmlns:c16r2="http://schemas.microsoft.com/office/drawing/2015/06/chart">
            <c:ext xmlns:c16="http://schemas.microsoft.com/office/drawing/2014/chart" uri="{C3380CC4-5D6E-409C-BE32-E72D297353CC}">
              <c16:uniqueId val="{0000000E-2CD6-471B-8628-F1CBF53EA7B0}"/>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7.5221238938053103E-2"/>
          <c:y val="0.51844313741929948"/>
          <c:w val="0.9247787610619469"/>
          <c:h val="0.41750896137982751"/>
        </c:manualLayout>
      </c:layout>
      <c:overlay val="0"/>
      <c:txPr>
        <a:bodyPr/>
        <a:lstStyle/>
        <a:p>
          <a:pPr>
            <a:defRPr sz="1500">
              <a:latin typeface="Trebuchet MS" panose="020B0603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0.07525</cdr:x>
      <cdr:y>0.0092</cdr:y>
    </cdr:from>
    <cdr:to>
      <cdr:x>0.21782</cdr:x>
      <cdr:y>0.26398</cdr:y>
    </cdr:to>
    <cdr:sp macro="" textlink="">
      <cdr:nvSpPr>
        <cdr:cNvPr id="2" name="TextBox 1"/>
        <cdr:cNvSpPr txBox="1"/>
      </cdr:nvSpPr>
      <cdr:spPr>
        <a:xfrm xmlns:a="http://schemas.openxmlformats.org/drawingml/2006/main">
          <a:off x="482600" y="3302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AA9A1-63C4-4977-B797-19469BACD471}" type="datetimeFigureOut">
              <a:rPr lang="en-US" smtClean="0"/>
              <a:t>11/8/2016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B7D1A-472C-42FE-BFCF-A423447D188D}" type="slidenum">
              <a:rPr lang="en-US" smtClean="0"/>
              <a:t>‹#›</a:t>
            </a:fld>
            <a:endParaRPr lang="en-US"/>
          </a:p>
        </p:txBody>
      </p:sp>
    </p:spTree>
    <p:extLst>
      <p:ext uri="{BB962C8B-B14F-4D97-AF65-F5344CB8AC3E}">
        <p14:creationId xmlns:p14="http://schemas.microsoft.com/office/powerpoint/2010/main" val="2368282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a:t>
            </a:r>
            <a:r>
              <a:rPr lang="en-US" baseline="0" dirty="0"/>
              <a:t> mention 3000 doses/</a:t>
            </a:r>
            <a:r>
              <a:rPr lang="en-US" baseline="0" dirty="0" err="1"/>
              <a:t>yr</a:t>
            </a:r>
            <a:r>
              <a:rPr lang="en-US" baseline="0" dirty="0"/>
              <a:t> by determining fraction of people in the US likely to want/need the therapy</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2</a:t>
            </a:fld>
            <a:endParaRPr lang="en-US"/>
          </a:p>
        </p:txBody>
      </p:sp>
    </p:spTree>
    <p:extLst>
      <p:ext uri="{BB962C8B-B14F-4D97-AF65-F5344CB8AC3E}">
        <p14:creationId xmlns:p14="http://schemas.microsoft.com/office/powerpoint/2010/main" val="2903589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3</a:t>
            </a:fld>
            <a:endParaRPr lang="en-US"/>
          </a:p>
        </p:txBody>
      </p:sp>
    </p:spTree>
    <p:extLst>
      <p:ext uri="{BB962C8B-B14F-4D97-AF65-F5344CB8AC3E}">
        <p14:creationId xmlns:p14="http://schemas.microsoft.com/office/powerpoint/2010/main" val="2390143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Unidirectional flow, total 5045</a:t>
            </a:r>
            <a:r>
              <a:rPr lang="en-US" baseline="0" dirty="0"/>
              <a:t> ft2, reasonable size for facility with this number of treatments</a:t>
            </a:r>
          </a:p>
          <a:p>
            <a:r>
              <a:rPr lang="en-US" baseline="0" dirty="0"/>
              <a:t>Viruses with </a:t>
            </a:r>
            <a:r>
              <a:rPr lang="en-US" baseline="0" dirty="0" err="1"/>
              <a:t>immunochromatographic</a:t>
            </a:r>
            <a:r>
              <a:rPr lang="en-US" baseline="0" dirty="0"/>
              <a:t> test stripes, endotoxin with LAL assay, Gram stains, </a:t>
            </a:r>
            <a:r>
              <a:rPr lang="en-US" baseline="0" dirty="0" err="1"/>
              <a:t>hemagglutination</a:t>
            </a:r>
            <a:r>
              <a:rPr lang="en-US" baseline="0" dirty="0"/>
              <a:t>, cytopathic effects</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4</a:t>
            </a:fld>
            <a:endParaRPr lang="en-US"/>
          </a:p>
        </p:txBody>
      </p:sp>
    </p:spTree>
    <p:extLst>
      <p:ext uri="{BB962C8B-B14F-4D97-AF65-F5344CB8AC3E}">
        <p14:creationId xmlns:p14="http://schemas.microsoft.com/office/powerpoint/2010/main" val="1374771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Unidirectional flow, total 5045</a:t>
            </a:r>
            <a:r>
              <a:rPr lang="en-US" baseline="0" dirty="0"/>
              <a:t> ft2, reasonable size for facility with this number of treatments</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5</a:t>
            </a:fld>
            <a:endParaRPr lang="en-US"/>
          </a:p>
        </p:txBody>
      </p:sp>
    </p:spTree>
    <p:extLst>
      <p:ext uri="{BB962C8B-B14F-4D97-AF65-F5344CB8AC3E}">
        <p14:creationId xmlns:p14="http://schemas.microsoft.com/office/powerpoint/2010/main" val="1492259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Expansion lasts:</a:t>
            </a:r>
          </a:p>
        </p:txBody>
      </p:sp>
      <p:sp>
        <p:nvSpPr>
          <p:cNvPr id="4" name="Slide Number Placeholder 3"/>
          <p:cNvSpPr>
            <a:spLocks noGrp="1"/>
          </p:cNvSpPr>
          <p:nvPr>
            <p:ph type="sldNum" sz="quarter" idx="10"/>
          </p:nvPr>
        </p:nvSpPr>
        <p:spPr/>
        <p:txBody>
          <a:bodyPr/>
          <a:lstStyle/>
          <a:p>
            <a:fld id="{D08B7D1A-472C-42FE-BFCF-A423447D188D}" type="slidenum">
              <a:rPr lang="en-US" smtClean="0"/>
              <a:t>6</a:t>
            </a:fld>
            <a:endParaRPr lang="en-US"/>
          </a:p>
        </p:txBody>
      </p:sp>
    </p:spTree>
    <p:extLst>
      <p:ext uri="{BB962C8B-B14F-4D97-AF65-F5344CB8AC3E}">
        <p14:creationId xmlns:p14="http://schemas.microsoft.com/office/powerpoint/2010/main" val="20437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Expansion lasts:</a:t>
            </a:r>
          </a:p>
        </p:txBody>
      </p:sp>
      <p:sp>
        <p:nvSpPr>
          <p:cNvPr id="4" name="Slide Number Placeholder 3"/>
          <p:cNvSpPr>
            <a:spLocks noGrp="1"/>
          </p:cNvSpPr>
          <p:nvPr>
            <p:ph type="sldNum" sz="quarter" idx="10"/>
          </p:nvPr>
        </p:nvSpPr>
        <p:spPr/>
        <p:txBody>
          <a:bodyPr/>
          <a:lstStyle/>
          <a:p>
            <a:fld id="{D08B7D1A-472C-42FE-BFCF-A423447D188D}" type="slidenum">
              <a:rPr lang="en-US" smtClean="0"/>
              <a:t>7</a:t>
            </a:fld>
            <a:endParaRPr lang="en-US"/>
          </a:p>
        </p:txBody>
      </p:sp>
    </p:spTree>
    <p:extLst>
      <p:ext uri="{BB962C8B-B14F-4D97-AF65-F5344CB8AC3E}">
        <p14:creationId xmlns:p14="http://schemas.microsoft.com/office/powerpoint/2010/main" val="73882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http://ru.pall.com/main/biopharmaceuticals/bioprocess-vision-issue.page</a:t>
            </a:r>
          </a:p>
          <a:p>
            <a:r>
              <a:rPr lang="en-US" dirty="0" err="1"/>
              <a:t>Dmicrocarrier</a:t>
            </a:r>
            <a:r>
              <a:rPr lang="en-US" dirty="0"/>
              <a:t> is 120um,</a:t>
            </a:r>
            <a:r>
              <a:rPr lang="en-US" baseline="0" dirty="0"/>
              <a:t> verified Kolmogorov at least 60um for all runs</a:t>
            </a:r>
          </a:p>
          <a:p>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8</a:t>
            </a:fld>
            <a:endParaRPr lang="en-US"/>
          </a:p>
        </p:txBody>
      </p:sp>
    </p:spTree>
    <p:extLst>
      <p:ext uri="{BB962C8B-B14F-4D97-AF65-F5344CB8AC3E}">
        <p14:creationId xmlns:p14="http://schemas.microsoft.com/office/powerpoint/2010/main" val="1828667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we want to talk more about detachment?</a:t>
            </a:r>
          </a:p>
          <a:p>
            <a:r>
              <a:rPr lang="en-US" dirty="0"/>
              <a:t>Expansion lasts: 10 days in T75,</a:t>
            </a:r>
            <a:r>
              <a:rPr lang="en-US" baseline="0" dirty="0"/>
              <a:t> 7 days each in 0.1 L, 0.5 L, 3, 15, and 80 L reactors</a:t>
            </a:r>
          </a:p>
          <a:p>
            <a:r>
              <a:rPr lang="en-US" baseline="0" dirty="0"/>
              <a:t>3 parallel trains up to and including 0.5 L in case of contamination or subpar growth</a:t>
            </a:r>
          </a:p>
          <a:p>
            <a:r>
              <a:rPr lang="en-US" baseline="0" dirty="0"/>
              <a:t>Assume exponential growth, doubling time of 62.4 hours in bioreactors, 200hrs in T75 flasks</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9</a:t>
            </a:fld>
            <a:endParaRPr lang="en-US"/>
          </a:p>
        </p:txBody>
      </p:sp>
    </p:spTree>
    <p:extLst>
      <p:ext uri="{BB962C8B-B14F-4D97-AF65-F5344CB8AC3E}">
        <p14:creationId xmlns:p14="http://schemas.microsoft.com/office/powerpoint/2010/main" val="3399299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http://ru.pall.com/main/biopharmaceuticals/bioprocess-vision-issue.page</a:t>
            </a:r>
          </a:p>
          <a:p>
            <a:r>
              <a:rPr lang="en-US" dirty="0"/>
              <a:t>Nu kinematic</a:t>
            </a:r>
            <a:r>
              <a:rPr lang="en-US" baseline="0" dirty="0"/>
              <a:t> viscosity believe used paper, epsilon is power per unit mass</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10</a:t>
            </a:fld>
            <a:endParaRPr lang="en-US"/>
          </a:p>
        </p:txBody>
      </p:sp>
    </p:spTree>
    <p:extLst>
      <p:ext uri="{BB962C8B-B14F-4D97-AF65-F5344CB8AC3E}">
        <p14:creationId xmlns:p14="http://schemas.microsoft.com/office/powerpoint/2010/main" val="980421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 is g</a:t>
            </a:r>
            <a:r>
              <a:rPr lang="en-US" baseline="0" dirty="0"/>
              <a:t> o2/cell/</a:t>
            </a:r>
            <a:r>
              <a:rPr lang="en-US" baseline="0" dirty="0" err="1"/>
              <a:t>hr</a:t>
            </a:r>
            <a:endParaRPr lang="en-US" baseline="0" dirty="0"/>
          </a:p>
          <a:p>
            <a:r>
              <a:rPr lang="en-US" baseline="0" dirty="0" err="1"/>
              <a:t>Otr</a:t>
            </a:r>
            <a:r>
              <a:rPr lang="en-US" baseline="0" dirty="0"/>
              <a:t> = g o2/l/</a:t>
            </a:r>
            <a:r>
              <a:rPr lang="en-US" baseline="0" dirty="0" err="1"/>
              <a:t>hr</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11</a:t>
            </a:fld>
            <a:endParaRPr lang="en-US"/>
          </a:p>
        </p:txBody>
      </p:sp>
    </p:spTree>
    <p:extLst>
      <p:ext uri="{BB962C8B-B14F-4D97-AF65-F5344CB8AC3E}">
        <p14:creationId xmlns:p14="http://schemas.microsoft.com/office/powerpoint/2010/main" val="2867508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12</a:t>
            </a:fld>
            <a:endParaRPr lang="en-US"/>
          </a:p>
        </p:txBody>
      </p:sp>
    </p:spTree>
    <p:extLst>
      <p:ext uri="{BB962C8B-B14F-4D97-AF65-F5344CB8AC3E}">
        <p14:creationId xmlns:p14="http://schemas.microsoft.com/office/powerpoint/2010/main" val="3701641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processing of 3 </a:t>
            </a:r>
            <a:r>
              <a:rPr lang="en-US" dirty="0" err="1"/>
              <a:t>hrs</a:t>
            </a:r>
            <a:r>
              <a:rPr lang="en-US" dirty="0"/>
              <a:t> relative to FACS but yield only about</a:t>
            </a:r>
            <a:r>
              <a:rPr lang="en-US" baseline="0" dirty="0"/>
              <a:t> 60%. Low processing increases recovery, viability.</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13</a:t>
            </a:fld>
            <a:endParaRPr lang="en-US"/>
          </a:p>
        </p:txBody>
      </p:sp>
    </p:spTree>
    <p:extLst>
      <p:ext uri="{BB962C8B-B14F-4D97-AF65-F5344CB8AC3E}">
        <p14:creationId xmlns:p14="http://schemas.microsoft.com/office/powerpoint/2010/main" val="2428071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processing of 3 </a:t>
            </a:r>
            <a:r>
              <a:rPr lang="en-US" dirty="0" err="1"/>
              <a:t>hrs</a:t>
            </a:r>
            <a:r>
              <a:rPr lang="en-US" dirty="0"/>
              <a:t> relative to FACS but yield only about</a:t>
            </a:r>
            <a:r>
              <a:rPr lang="en-US" baseline="0" dirty="0"/>
              <a:t> 60%. Low processing increases recovery, viability.</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14</a:t>
            </a:fld>
            <a:endParaRPr lang="en-US"/>
          </a:p>
        </p:txBody>
      </p:sp>
    </p:spTree>
    <p:extLst>
      <p:ext uri="{BB962C8B-B14F-4D97-AF65-F5344CB8AC3E}">
        <p14:creationId xmlns:p14="http://schemas.microsoft.com/office/powerpoint/2010/main" val="4005222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it vial filler, 10% DMSO</a:t>
            </a:r>
          </a:p>
        </p:txBody>
      </p:sp>
      <p:sp>
        <p:nvSpPr>
          <p:cNvPr id="4" name="Slide Number Placeholder 3"/>
          <p:cNvSpPr>
            <a:spLocks noGrp="1"/>
          </p:cNvSpPr>
          <p:nvPr>
            <p:ph type="sldNum" sz="quarter" idx="10"/>
          </p:nvPr>
        </p:nvSpPr>
        <p:spPr/>
        <p:txBody>
          <a:bodyPr/>
          <a:lstStyle/>
          <a:p>
            <a:fld id="{D08B7D1A-472C-42FE-BFCF-A423447D188D}" type="slidenum">
              <a:rPr lang="en-US" smtClean="0"/>
              <a:t>15</a:t>
            </a:fld>
            <a:endParaRPr lang="en-US"/>
          </a:p>
        </p:txBody>
      </p:sp>
    </p:spTree>
    <p:extLst>
      <p:ext uri="{BB962C8B-B14F-4D97-AF65-F5344CB8AC3E}">
        <p14:creationId xmlns:p14="http://schemas.microsoft.com/office/powerpoint/2010/main" val="1671355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filter integrity tester, autoclave, waste tanks, vessels for media and buffer preparation</a:t>
            </a:r>
          </a:p>
        </p:txBody>
      </p:sp>
      <p:sp>
        <p:nvSpPr>
          <p:cNvPr id="4" name="Slide Number Placeholder 3"/>
          <p:cNvSpPr>
            <a:spLocks noGrp="1"/>
          </p:cNvSpPr>
          <p:nvPr>
            <p:ph type="sldNum" sz="quarter" idx="10"/>
          </p:nvPr>
        </p:nvSpPr>
        <p:spPr/>
        <p:txBody>
          <a:bodyPr/>
          <a:lstStyle/>
          <a:p>
            <a:fld id="{D08B7D1A-472C-42FE-BFCF-A423447D188D}" type="slidenum">
              <a:rPr lang="en-US" smtClean="0"/>
              <a:t>16</a:t>
            </a:fld>
            <a:endParaRPr lang="en-US"/>
          </a:p>
        </p:txBody>
      </p:sp>
    </p:spTree>
    <p:extLst>
      <p:ext uri="{BB962C8B-B14F-4D97-AF65-F5344CB8AC3E}">
        <p14:creationId xmlns:p14="http://schemas.microsoft.com/office/powerpoint/2010/main" val="3253566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filter integrity tester, autoclave, waste tanks, vessels for media and buffer preparation</a:t>
            </a:r>
          </a:p>
        </p:txBody>
      </p:sp>
      <p:sp>
        <p:nvSpPr>
          <p:cNvPr id="4" name="Slide Number Placeholder 3"/>
          <p:cNvSpPr>
            <a:spLocks noGrp="1"/>
          </p:cNvSpPr>
          <p:nvPr>
            <p:ph type="sldNum" sz="quarter" idx="10"/>
          </p:nvPr>
        </p:nvSpPr>
        <p:spPr/>
        <p:txBody>
          <a:bodyPr/>
          <a:lstStyle/>
          <a:p>
            <a:fld id="{D08B7D1A-472C-42FE-BFCF-A423447D188D}" type="slidenum">
              <a:rPr lang="en-US" smtClean="0"/>
              <a:t>17</a:t>
            </a:fld>
            <a:endParaRPr lang="en-US"/>
          </a:p>
        </p:txBody>
      </p:sp>
    </p:spTree>
    <p:extLst>
      <p:ext uri="{BB962C8B-B14F-4D97-AF65-F5344CB8AC3E}">
        <p14:creationId xmlns:p14="http://schemas.microsoft.com/office/powerpoint/2010/main" val="3408966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Expansion to Europe likely not worth it unless done earlier (equipment replacement at 10years). Also</a:t>
            </a:r>
            <a:r>
              <a:rPr lang="en-US" baseline="0" dirty="0"/>
              <a:t> not considered here is simply </a:t>
            </a:r>
            <a:r>
              <a:rPr lang="en-US" baseline="0" dirty="0" err="1"/>
              <a:t>obsolence</a:t>
            </a:r>
            <a:r>
              <a:rPr lang="en-US" baseline="0" dirty="0"/>
              <a:t> of technology</a:t>
            </a:r>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18</a:t>
            </a:fld>
            <a:endParaRPr lang="en-US"/>
          </a:p>
        </p:txBody>
      </p:sp>
    </p:spTree>
    <p:extLst>
      <p:ext uri="{BB962C8B-B14F-4D97-AF65-F5344CB8AC3E}">
        <p14:creationId xmlns:p14="http://schemas.microsoft.com/office/powerpoint/2010/main" val="3265950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sensitivity analysis was performed on six key process costs (Figure 25, detailed results in Appendix M). Based on the analysis, changes in fixed equipment cost had the larges impact on net present worth, largely due to the many multipliers that result in an estimate of total fixed capital investment as a function of the equipment purchased cost. Next, the percentage change in proliferation media cost and the fixed manufacturing costs had a large effect on NPW. This means that, since the price used for the media was not a bulk estimate, the NPW is likely much higher than estimated in the report. Fortunately, although the cost for clinical trials was only an approximate estimate, percentage changes in this cost have a fairly small effect on NPW.</a:t>
            </a:r>
          </a:p>
        </p:txBody>
      </p:sp>
      <p:sp>
        <p:nvSpPr>
          <p:cNvPr id="4" name="Slide Number Placeholder 3"/>
          <p:cNvSpPr>
            <a:spLocks noGrp="1"/>
          </p:cNvSpPr>
          <p:nvPr>
            <p:ph type="sldNum" sz="quarter" idx="10"/>
          </p:nvPr>
        </p:nvSpPr>
        <p:spPr/>
        <p:txBody>
          <a:bodyPr/>
          <a:lstStyle/>
          <a:p>
            <a:fld id="{D08B7D1A-472C-42FE-BFCF-A423447D188D}" type="slidenum">
              <a:rPr lang="en-US" smtClean="0"/>
              <a:t>19</a:t>
            </a:fld>
            <a:endParaRPr lang="en-US"/>
          </a:p>
        </p:txBody>
      </p:sp>
    </p:spTree>
    <p:extLst>
      <p:ext uri="{BB962C8B-B14F-4D97-AF65-F5344CB8AC3E}">
        <p14:creationId xmlns:p14="http://schemas.microsoft.com/office/powerpoint/2010/main" val="323563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filter integrity tester, autoclave, waste tanks, vessels for media and buffer preparation</a:t>
            </a:r>
          </a:p>
        </p:txBody>
      </p:sp>
      <p:sp>
        <p:nvSpPr>
          <p:cNvPr id="4" name="Slide Number Placeholder 3"/>
          <p:cNvSpPr>
            <a:spLocks noGrp="1"/>
          </p:cNvSpPr>
          <p:nvPr>
            <p:ph type="sldNum" sz="quarter" idx="10"/>
          </p:nvPr>
        </p:nvSpPr>
        <p:spPr/>
        <p:txBody>
          <a:bodyPr/>
          <a:lstStyle/>
          <a:p>
            <a:fld id="{D08B7D1A-472C-42FE-BFCF-A423447D188D}" type="slidenum">
              <a:rPr lang="en-US" smtClean="0"/>
              <a:t>20</a:t>
            </a:fld>
            <a:endParaRPr lang="en-US"/>
          </a:p>
        </p:txBody>
      </p:sp>
    </p:spTree>
    <p:extLst>
      <p:ext uri="{BB962C8B-B14F-4D97-AF65-F5344CB8AC3E}">
        <p14:creationId xmlns:p14="http://schemas.microsoft.com/office/powerpoint/2010/main" val="2965744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filter integrity tester, autoclave, waste tanks, vessels for media and buffer preparation</a:t>
            </a:r>
          </a:p>
        </p:txBody>
      </p:sp>
      <p:sp>
        <p:nvSpPr>
          <p:cNvPr id="4" name="Slide Number Placeholder 3"/>
          <p:cNvSpPr>
            <a:spLocks noGrp="1"/>
          </p:cNvSpPr>
          <p:nvPr>
            <p:ph type="sldNum" sz="quarter" idx="10"/>
          </p:nvPr>
        </p:nvSpPr>
        <p:spPr/>
        <p:txBody>
          <a:bodyPr/>
          <a:lstStyle/>
          <a:p>
            <a:fld id="{D08B7D1A-472C-42FE-BFCF-A423447D188D}" type="slidenum">
              <a:rPr lang="en-US" smtClean="0"/>
              <a:t>21</a:t>
            </a:fld>
            <a:endParaRPr lang="en-US"/>
          </a:p>
        </p:txBody>
      </p:sp>
    </p:spTree>
    <p:extLst>
      <p:ext uri="{BB962C8B-B14F-4D97-AF65-F5344CB8AC3E}">
        <p14:creationId xmlns:p14="http://schemas.microsoft.com/office/powerpoint/2010/main" val="528439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filter integrity tester, autoclave, waste tanks, vessels for media and buffer preparation</a:t>
            </a:r>
          </a:p>
        </p:txBody>
      </p:sp>
      <p:sp>
        <p:nvSpPr>
          <p:cNvPr id="4" name="Slide Number Placeholder 3"/>
          <p:cNvSpPr>
            <a:spLocks noGrp="1"/>
          </p:cNvSpPr>
          <p:nvPr>
            <p:ph type="sldNum" sz="quarter" idx="10"/>
          </p:nvPr>
        </p:nvSpPr>
        <p:spPr/>
        <p:txBody>
          <a:bodyPr/>
          <a:lstStyle/>
          <a:p>
            <a:fld id="{D08B7D1A-472C-42FE-BFCF-A423447D188D}" type="slidenum">
              <a:rPr lang="en-US" smtClean="0"/>
              <a:t>22</a:t>
            </a:fld>
            <a:endParaRPr lang="en-US"/>
          </a:p>
        </p:txBody>
      </p:sp>
    </p:spTree>
    <p:extLst>
      <p:ext uri="{BB962C8B-B14F-4D97-AF65-F5344CB8AC3E}">
        <p14:creationId xmlns:p14="http://schemas.microsoft.com/office/powerpoint/2010/main" val="2991911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B7D1A-472C-42FE-BFCF-A423447D188D}" type="slidenum">
              <a:rPr lang="en-US" smtClean="0"/>
              <a:t>24</a:t>
            </a:fld>
            <a:endParaRPr lang="en-US"/>
          </a:p>
        </p:txBody>
      </p:sp>
    </p:spTree>
    <p:extLst>
      <p:ext uri="{BB962C8B-B14F-4D97-AF65-F5344CB8AC3E}">
        <p14:creationId xmlns:p14="http://schemas.microsoft.com/office/powerpoint/2010/main" val="4063910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503881" indent="0" algn="ctr">
              <a:buNone/>
              <a:defRPr>
                <a:solidFill>
                  <a:schemeClr val="tx1">
                    <a:tint val="75000"/>
                  </a:schemeClr>
                </a:solidFill>
              </a:defRPr>
            </a:lvl2pPr>
            <a:lvl3pPr marL="1007762" indent="0" algn="ctr">
              <a:buNone/>
              <a:defRPr>
                <a:solidFill>
                  <a:schemeClr val="tx1">
                    <a:tint val="75000"/>
                  </a:schemeClr>
                </a:solidFill>
              </a:defRPr>
            </a:lvl3pPr>
            <a:lvl4pPr marL="1511643" indent="0" algn="ctr">
              <a:buNone/>
              <a:defRPr>
                <a:solidFill>
                  <a:schemeClr val="tx1">
                    <a:tint val="75000"/>
                  </a:schemeClr>
                </a:solidFill>
              </a:defRPr>
            </a:lvl4pPr>
            <a:lvl5pPr marL="2015523" indent="0" algn="ctr">
              <a:buNone/>
              <a:defRPr>
                <a:solidFill>
                  <a:schemeClr val="tx1">
                    <a:tint val="75000"/>
                  </a:schemeClr>
                </a:solidFill>
              </a:defRPr>
            </a:lvl5pPr>
            <a:lvl6pPr marL="2519405" indent="0" algn="ctr">
              <a:buNone/>
              <a:defRPr>
                <a:solidFill>
                  <a:schemeClr val="tx1">
                    <a:tint val="75000"/>
                  </a:schemeClr>
                </a:solidFill>
              </a:defRPr>
            </a:lvl6pPr>
            <a:lvl7pPr marL="3023285" indent="0" algn="ctr">
              <a:buNone/>
              <a:defRPr>
                <a:solidFill>
                  <a:schemeClr val="tx1">
                    <a:tint val="75000"/>
                  </a:schemeClr>
                </a:solidFill>
              </a:defRPr>
            </a:lvl7pPr>
            <a:lvl8pPr marL="3527166" indent="0" algn="ctr">
              <a:buNone/>
              <a:defRPr>
                <a:solidFill>
                  <a:schemeClr val="tx1">
                    <a:tint val="75000"/>
                  </a:schemeClr>
                </a:solidFill>
              </a:defRPr>
            </a:lvl8pPr>
            <a:lvl9pPr marL="4031047" indent="0" algn="ctr">
              <a:buNone/>
              <a:defRPr>
                <a:solidFill>
                  <a:schemeClr val="tx1">
                    <a:tint val="75000"/>
                  </a:schemeClr>
                </a:solidFill>
              </a:defRPr>
            </a:lvl9pPr>
          </a:lstStyle>
          <a:p>
            <a:r>
              <a:rPr lang="en-US"/>
              <a:t>Click to edit Master subtitle style</a:t>
            </a:r>
          </a:p>
        </p:txBody>
      </p:sp>
      <p:sp>
        <p:nvSpPr>
          <p:cNvPr id="12" name="Rectangle 11"/>
          <p:cNvSpPr/>
          <p:nvPr userDrawn="1"/>
        </p:nvSpPr>
        <p:spPr>
          <a:xfrm>
            <a:off x="0" y="6537960"/>
            <a:ext cx="9144000" cy="320040"/>
          </a:xfrm>
          <a:prstGeom prst="rect">
            <a:avLst/>
          </a:prstGeom>
          <a:gradFill>
            <a:gsLst>
              <a:gs pos="0">
                <a:schemeClr val="accent1">
                  <a:tint val="100000"/>
                  <a:shade val="100000"/>
                  <a:satMod val="130000"/>
                </a:schemeClr>
              </a:gs>
              <a:gs pos="100000">
                <a:schemeClr val="accent1">
                  <a:lumMod val="40000"/>
                  <a:lumOff val="60000"/>
                </a:schemeClr>
              </a:gs>
            </a:gsLst>
          </a:gradFill>
          <a:ln w="12700"/>
          <a:effectLst>
            <a:outerShdw blurRad="114300" dist="3175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Date Placeholder 3"/>
          <p:cNvSpPr>
            <a:spLocks noGrp="1"/>
          </p:cNvSpPr>
          <p:nvPr>
            <p:ph type="dt" sz="half" idx="10"/>
          </p:nvPr>
        </p:nvSpPr>
        <p:spPr>
          <a:xfrm>
            <a:off x="457200" y="6345320"/>
            <a:ext cx="2133600" cy="365373"/>
          </a:xfrm>
        </p:spPr>
        <p:txBody>
          <a:bodyPr/>
          <a:lstStyle>
            <a:lvl1pPr>
              <a:defRPr/>
            </a:lvl1pPr>
          </a:lstStyle>
          <a:p>
            <a:fld id="{FF42D223-39CB-48ED-9644-DAAADF3E9DEE}" type="datetime1">
              <a:rPr lang="en-US" smtClean="0"/>
              <a:t>11/8/2016</a:t>
            </a:fld>
            <a:endParaRPr lang="en-US"/>
          </a:p>
        </p:txBody>
      </p:sp>
      <p:sp>
        <p:nvSpPr>
          <p:cNvPr id="14" name="Footer Placeholder 4"/>
          <p:cNvSpPr>
            <a:spLocks noGrp="1"/>
          </p:cNvSpPr>
          <p:nvPr>
            <p:ph type="ftr" sz="quarter" idx="11"/>
          </p:nvPr>
        </p:nvSpPr>
        <p:spPr>
          <a:xfrm>
            <a:off x="3124200" y="6345320"/>
            <a:ext cx="2895600" cy="365373"/>
          </a:xfrm>
        </p:spPr>
        <p:txBody>
          <a:bodyPr/>
          <a:lstStyle>
            <a:lvl1pPr>
              <a:defRPr/>
            </a:lvl1pPr>
          </a:lstStyle>
          <a:p>
            <a:endParaRPr lang="en-US" dirty="0"/>
          </a:p>
        </p:txBody>
      </p:sp>
      <p:sp>
        <p:nvSpPr>
          <p:cNvPr id="15" name="Slide Number Placeholder 5"/>
          <p:cNvSpPr>
            <a:spLocks noGrp="1"/>
          </p:cNvSpPr>
          <p:nvPr>
            <p:ph type="sldNum" sz="quarter" idx="12"/>
          </p:nvPr>
        </p:nvSpPr>
        <p:spPr>
          <a:xfrm>
            <a:off x="6553200" y="6492627"/>
            <a:ext cx="2133600" cy="365373"/>
          </a:xfrm>
        </p:spPr>
        <p:txBody>
          <a:bodyPr vert="horz" lIns="376155" tIns="188077" rIns="376155" bIns="188077" rtlCol="0" anchor="ctr"/>
          <a:lstStyle>
            <a:lvl1pPr>
              <a:defRPr lang="en-US" sz="1700" b="1" smtClean="0">
                <a:solidFill>
                  <a:schemeClr val="tx1"/>
                </a:solidFill>
                <a:latin typeface="Trebuchet MS" panose="020B0603020202020204" pitchFamily="34" charset="0"/>
              </a:defRPr>
            </a:lvl1pPr>
          </a:lstStyle>
          <a:p>
            <a:fld id="{B7FCC395-75D0-4D22-BD06-26B23D3D716B}" type="slidenum">
              <a:rPr lang="en-US" smtClean="0"/>
              <a:pPr/>
              <a:t>‹#›</a:t>
            </a:fld>
            <a:endParaRPr lang="en-US"/>
          </a:p>
        </p:txBody>
      </p:sp>
    </p:spTree>
    <p:extLst>
      <p:ext uri="{BB962C8B-B14F-4D97-AF65-F5344CB8AC3E}">
        <p14:creationId xmlns:p14="http://schemas.microsoft.com/office/powerpoint/2010/main" val="2640224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00">
                <a:solidFill>
                  <a:schemeClr val="accent1">
                    <a:lumMod val="75000"/>
                  </a:schemeClr>
                </a:solidFill>
                <a:latin typeface="Trebuchet MS" panose="020B0603020202020204" pitchFamily="34" charset="0"/>
              </a:defRPr>
            </a:lvl1pPr>
          </a:lstStyle>
          <a:p>
            <a:r>
              <a:rPr lang="en-US" dirty="0"/>
              <a:t>Click to edit Master title style</a:t>
            </a:r>
          </a:p>
        </p:txBody>
      </p:sp>
      <p:sp>
        <p:nvSpPr>
          <p:cNvPr id="7" name="Round Single Corner Rectangle 6"/>
          <p:cNvSpPr/>
          <p:nvPr userDrawn="1"/>
        </p:nvSpPr>
        <p:spPr>
          <a:xfrm>
            <a:off x="0" y="6537960"/>
            <a:ext cx="9144000" cy="320040"/>
          </a:xfrm>
          <a:prstGeom prst="round1Rect">
            <a:avLst/>
          </a:prstGeom>
          <a:gradFill>
            <a:gsLst>
              <a:gs pos="0">
                <a:schemeClr val="accent1">
                  <a:tint val="100000"/>
                  <a:shade val="100000"/>
                  <a:satMod val="130000"/>
                </a:schemeClr>
              </a:gs>
              <a:gs pos="100000">
                <a:schemeClr val="accent1">
                  <a:lumMod val="40000"/>
                  <a:lumOff val="60000"/>
                </a:schemeClr>
              </a:gs>
            </a:gsLst>
          </a:gradFill>
          <a:ln w="12700"/>
          <a:effectLst>
            <a:outerShdw blurRad="114300" dist="3175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347604"/>
            <a:ext cx="8229600" cy="4525863"/>
          </a:xfrm>
        </p:spPr>
        <p:txBody>
          <a:bodyPr/>
          <a:lstStyle>
            <a:lvl1pPr>
              <a:defRPr sz="2350">
                <a:latin typeface="Trebuchet MS" panose="020B0603020202020204" pitchFamily="34" charset="0"/>
              </a:defRPr>
            </a:lvl1pPr>
            <a:lvl2pPr>
              <a:defRPr sz="2200">
                <a:latin typeface="Trebuchet MS" panose="020B0603020202020204" pitchFamily="34" charset="0"/>
              </a:defRPr>
            </a:lvl2pPr>
            <a:lvl3pPr>
              <a:defRPr sz="2050">
                <a:latin typeface="Trebuchet MS" panose="020B0603020202020204" pitchFamily="34" charset="0"/>
              </a:defRPr>
            </a:lvl3pPr>
            <a:lvl4pPr>
              <a:defRPr sz="1900">
                <a:latin typeface="Trebuchet MS" panose="020B0603020202020204" pitchFamily="34" charset="0"/>
              </a:defRPr>
            </a:lvl4pPr>
            <a:lvl5pPr>
              <a:defRPr sz="1900">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45320"/>
            <a:ext cx="2133600" cy="365373"/>
          </a:xfrm>
        </p:spPr>
        <p:txBody>
          <a:bodyPr/>
          <a:lstStyle>
            <a:lvl1pPr>
              <a:defRPr/>
            </a:lvl1pPr>
          </a:lstStyle>
          <a:p>
            <a:fld id="{FF42D223-39CB-48ED-9644-DAAADF3E9DEE}" type="datetime1">
              <a:rPr lang="en-US" smtClean="0"/>
              <a:t>11/8/2016</a:t>
            </a:fld>
            <a:endParaRPr lang="en-US"/>
          </a:p>
        </p:txBody>
      </p:sp>
      <p:sp>
        <p:nvSpPr>
          <p:cNvPr id="5" name="Footer Placeholder 4"/>
          <p:cNvSpPr>
            <a:spLocks noGrp="1"/>
          </p:cNvSpPr>
          <p:nvPr>
            <p:ph type="ftr" sz="quarter" idx="11"/>
          </p:nvPr>
        </p:nvSpPr>
        <p:spPr>
          <a:xfrm>
            <a:off x="3124200" y="6345320"/>
            <a:ext cx="2895600" cy="365373"/>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537960"/>
            <a:ext cx="2133600" cy="320040"/>
          </a:xfrm>
        </p:spPr>
        <p:txBody>
          <a:bodyPr vert="horz" lIns="376155" tIns="188077" rIns="376155" bIns="188077" rtlCol="0" anchor="ctr"/>
          <a:lstStyle>
            <a:lvl1pPr>
              <a:defRPr lang="en-US" sz="1700" b="1" smtClean="0">
                <a:solidFill>
                  <a:schemeClr val="tx1"/>
                </a:solidFill>
                <a:latin typeface="Trebuchet MS" panose="020B0603020202020204" pitchFamily="34" charset="0"/>
              </a:defRPr>
            </a:lvl1pPr>
          </a:lstStyle>
          <a:p>
            <a:fld id="{B7FCC395-75D0-4D22-BD06-26B23D3D716B}"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159" y="137159"/>
            <a:ext cx="555471" cy="640080"/>
          </a:xfrm>
          <a:prstGeom prst="rect">
            <a:avLst/>
          </a:prstGeom>
        </p:spPr>
      </p:pic>
    </p:spTree>
    <p:extLst>
      <p:ext uri="{BB962C8B-B14F-4D97-AF65-F5344CB8AC3E}">
        <p14:creationId xmlns:p14="http://schemas.microsoft.com/office/powerpoint/2010/main" val="2241224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394"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224">
                <a:solidFill>
                  <a:schemeClr val="tx1">
                    <a:tint val="75000"/>
                  </a:schemeClr>
                </a:solidFill>
              </a:defRPr>
            </a:lvl1pPr>
            <a:lvl2pPr marL="503881" indent="0">
              <a:buNone/>
              <a:defRPr sz="1982">
                <a:solidFill>
                  <a:schemeClr val="tx1">
                    <a:tint val="75000"/>
                  </a:schemeClr>
                </a:solidFill>
              </a:defRPr>
            </a:lvl2pPr>
            <a:lvl3pPr marL="1007762" indent="0">
              <a:buNone/>
              <a:defRPr sz="1768">
                <a:solidFill>
                  <a:schemeClr val="tx1">
                    <a:tint val="75000"/>
                  </a:schemeClr>
                </a:solidFill>
              </a:defRPr>
            </a:lvl3pPr>
            <a:lvl4pPr marL="1511643" indent="0">
              <a:buNone/>
              <a:defRPr sz="1527">
                <a:solidFill>
                  <a:schemeClr val="tx1">
                    <a:tint val="75000"/>
                  </a:schemeClr>
                </a:solidFill>
              </a:defRPr>
            </a:lvl4pPr>
            <a:lvl5pPr marL="2015523" indent="0">
              <a:buNone/>
              <a:defRPr sz="1527">
                <a:solidFill>
                  <a:schemeClr val="tx1">
                    <a:tint val="75000"/>
                  </a:schemeClr>
                </a:solidFill>
              </a:defRPr>
            </a:lvl5pPr>
            <a:lvl6pPr marL="2519405" indent="0">
              <a:buNone/>
              <a:defRPr sz="1527">
                <a:solidFill>
                  <a:schemeClr val="tx1">
                    <a:tint val="75000"/>
                  </a:schemeClr>
                </a:solidFill>
              </a:defRPr>
            </a:lvl6pPr>
            <a:lvl7pPr marL="3023285" indent="0">
              <a:buNone/>
              <a:defRPr sz="1527">
                <a:solidFill>
                  <a:schemeClr val="tx1">
                    <a:tint val="75000"/>
                  </a:schemeClr>
                </a:solidFill>
              </a:defRPr>
            </a:lvl7pPr>
            <a:lvl8pPr marL="3527166" indent="0">
              <a:buNone/>
              <a:defRPr sz="1527">
                <a:solidFill>
                  <a:schemeClr val="tx1">
                    <a:tint val="75000"/>
                  </a:schemeClr>
                </a:solidFill>
              </a:defRPr>
            </a:lvl8pPr>
            <a:lvl9pPr marL="4031047" indent="0">
              <a:buNone/>
              <a:defRPr sz="152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E64485B0-0CDE-4B39-9336-580A1C886385}" type="datetime1">
              <a:rPr lang="en-US" smtClean="0"/>
              <a:t>11/8/2016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z="1800" b="1">
                <a:solidFill>
                  <a:schemeClr val="tx1"/>
                </a:solidFill>
                <a:latin typeface="Trebuchet MS" panose="020B0603020202020204" pitchFamily="34" charset="0"/>
              </a:defRPr>
            </a:lvl1pPr>
          </a:lstStyle>
          <a:p>
            <a:fld id="{B7FCC395-75D0-4D22-BD06-26B23D3D716B}" type="slidenum">
              <a:rPr lang="en-US" smtClean="0"/>
              <a:pPr/>
              <a:t>‹#›</a:t>
            </a:fld>
            <a:endParaRPr lang="en-US" dirty="0"/>
          </a:p>
        </p:txBody>
      </p:sp>
    </p:spTree>
    <p:extLst>
      <p:ext uri="{BB962C8B-B14F-4D97-AF65-F5344CB8AC3E}">
        <p14:creationId xmlns:p14="http://schemas.microsoft.com/office/powerpoint/2010/main" val="340289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3926" y="7680326"/>
            <a:ext cx="19675475" cy="21724938"/>
          </a:xfrm>
        </p:spPr>
        <p:txBody>
          <a:bodyPr/>
          <a:lstStyle>
            <a:lvl1pPr>
              <a:defRPr sz="3081"/>
            </a:lvl1pPr>
            <a:lvl2pPr>
              <a:defRPr sz="2625"/>
            </a:lvl2pPr>
            <a:lvl3pPr>
              <a:defRPr sz="2224"/>
            </a:lvl3pPr>
            <a:lvl4pPr>
              <a:defRPr sz="1982"/>
            </a:lvl4pPr>
            <a:lvl5pPr>
              <a:defRPr sz="1982"/>
            </a:lvl5pPr>
            <a:lvl6pPr>
              <a:defRPr sz="1982"/>
            </a:lvl6pPr>
            <a:lvl7pPr>
              <a:defRPr sz="1982"/>
            </a:lvl7pPr>
            <a:lvl8pPr>
              <a:defRPr sz="1982"/>
            </a:lvl8pPr>
            <a:lvl9pPr>
              <a:defRPr sz="19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1" y="7680326"/>
            <a:ext cx="19675475" cy="21724938"/>
          </a:xfrm>
        </p:spPr>
        <p:txBody>
          <a:bodyPr/>
          <a:lstStyle>
            <a:lvl1pPr>
              <a:defRPr sz="3081"/>
            </a:lvl1pPr>
            <a:lvl2pPr>
              <a:defRPr sz="2625"/>
            </a:lvl2pPr>
            <a:lvl3pPr>
              <a:defRPr sz="2224"/>
            </a:lvl3pPr>
            <a:lvl4pPr>
              <a:defRPr sz="1982"/>
            </a:lvl4pPr>
            <a:lvl5pPr>
              <a:defRPr sz="1982"/>
            </a:lvl5pPr>
            <a:lvl6pPr>
              <a:defRPr sz="1982"/>
            </a:lvl6pPr>
            <a:lvl7pPr>
              <a:defRPr sz="1982"/>
            </a:lvl7pPr>
            <a:lvl8pPr>
              <a:defRPr sz="1982"/>
            </a:lvl8pPr>
            <a:lvl9pPr>
              <a:defRPr sz="19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98628568-50C7-4C6E-A849-A09F500FC3F3}" type="datetime1">
              <a:rPr lang="en-US" smtClean="0"/>
              <a:t>11/8/2016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2061648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4"/>
            <a:ext cx="4040188" cy="639762"/>
          </a:xfrm>
        </p:spPr>
        <p:txBody>
          <a:bodyPr anchor="b"/>
          <a:lstStyle>
            <a:lvl1pPr marL="0" indent="0">
              <a:buNone/>
              <a:defRPr sz="2625" b="1"/>
            </a:lvl1pPr>
            <a:lvl2pPr marL="503881" indent="0">
              <a:buNone/>
              <a:defRPr sz="2224" b="1"/>
            </a:lvl2pPr>
            <a:lvl3pPr marL="1007762" indent="0">
              <a:buNone/>
              <a:defRPr sz="1982" b="1"/>
            </a:lvl3pPr>
            <a:lvl4pPr marL="1511643" indent="0">
              <a:buNone/>
              <a:defRPr sz="1768" b="1"/>
            </a:lvl4pPr>
            <a:lvl5pPr marL="2015523" indent="0">
              <a:buNone/>
              <a:defRPr sz="1768" b="1"/>
            </a:lvl5pPr>
            <a:lvl6pPr marL="2519405" indent="0">
              <a:buNone/>
              <a:defRPr sz="1768" b="1"/>
            </a:lvl6pPr>
            <a:lvl7pPr marL="3023285" indent="0">
              <a:buNone/>
              <a:defRPr sz="1768" b="1"/>
            </a:lvl7pPr>
            <a:lvl8pPr marL="3527166" indent="0">
              <a:buNone/>
              <a:defRPr sz="1768" b="1"/>
            </a:lvl8pPr>
            <a:lvl9pPr marL="4031047" indent="0">
              <a:buNone/>
              <a:defRPr sz="1768" b="1"/>
            </a:lvl9pPr>
          </a:lstStyle>
          <a:p>
            <a:pPr lvl="0"/>
            <a:r>
              <a:rPr lang="en-US"/>
              <a:t>Click to edit Master text styles</a:t>
            </a:r>
          </a:p>
        </p:txBody>
      </p:sp>
      <p:sp>
        <p:nvSpPr>
          <p:cNvPr id="4" name="Content Placeholder 3"/>
          <p:cNvSpPr>
            <a:spLocks noGrp="1"/>
          </p:cNvSpPr>
          <p:nvPr>
            <p:ph sz="half" idx="2"/>
          </p:nvPr>
        </p:nvSpPr>
        <p:spPr>
          <a:xfrm>
            <a:off x="457201" y="2174876"/>
            <a:ext cx="4040188" cy="3951288"/>
          </a:xfrm>
        </p:spPr>
        <p:txBody>
          <a:bodyPr/>
          <a:lstStyle>
            <a:lvl1pPr>
              <a:defRPr sz="2625"/>
            </a:lvl1pPr>
            <a:lvl2pPr>
              <a:defRPr sz="2224"/>
            </a:lvl2pPr>
            <a:lvl3pPr>
              <a:defRPr sz="1982"/>
            </a:lvl3pPr>
            <a:lvl4pPr>
              <a:defRPr sz="1768"/>
            </a:lvl4pPr>
            <a:lvl5pPr>
              <a:defRPr sz="1768"/>
            </a:lvl5pPr>
            <a:lvl6pPr>
              <a:defRPr sz="1768"/>
            </a:lvl6pPr>
            <a:lvl7pPr>
              <a:defRPr sz="1768"/>
            </a:lvl7pPr>
            <a:lvl8pPr>
              <a:defRPr sz="1768"/>
            </a:lvl8pPr>
            <a:lvl9pPr>
              <a:defRPr sz="176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5" cy="639762"/>
          </a:xfrm>
        </p:spPr>
        <p:txBody>
          <a:bodyPr anchor="b"/>
          <a:lstStyle>
            <a:lvl1pPr marL="0" indent="0">
              <a:buNone/>
              <a:defRPr sz="2625" b="1"/>
            </a:lvl1pPr>
            <a:lvl2pPr marL="503881" indent="0">
              <a:buNone/>
              <a:defRPr sz="2224" b="1"/>
            </a:lvl2pPr>
            <a:lvl3pPr marL="1007762" indent="0">
              <a:buNone/>
              <a:defRPr sz="1982" b="1"/>
            </a:lvl3pPr>
            <a:lvl4pPr marL="1511643" indent="0">
              <a:buNone/>
              <a:defRPr sz="1768" b="1"/>
            </a:lvl4pPr>
            <a:lvl5pPr marL="2015523" indent="0">
              <a:buNone/>
              <a:defRPr sz="1768" b="1"/>
            </a:lvl5pPr>
            <a:lvl6pPr marL="2519405" indent="0">
              <a:buNone/>
              <a:defRPr sz="1768" b="1"/>
            </a:lvl6pPr>
            <a:lvl7pPr marL="3023285" indent="0">
              <a:buNone/>
              <a:defRPr sz="1768" b="1"/>
            </a:lvl7pPr>
            <a:lvl8pPr marL="3527166" indent="0">
              <a:buNone/>
              <a:defRPr sz="1768" b="1"/>
            </a:lvl8pPr>
            <a:lvl9pPr marL="4031047" indent="0">
              <a:buNone/>
              <a:defRPr sz="1768" b="1"/>
            </a:lvl9pPr>
          </a:lstStyle>
          <a:p>
            <a:pPr lvl="0"/>
            <a:r>
              <a:rPr lang="en-US"/>
              <a:t>Click to edit Master text styles</a:t>
            </a:r>
          </a:p>
        </p:txBody>
      </p:sp>
      <p:sp>
        <p:nvSpPr>
          <p:cNvPr id="6" name="Content Placeholder 5"/>
          <p:cNvSpPr>
            <a:spLocks noGrp="1"/>
          </p:cNvSpPr>
          <p:nvPr>
            <p:ph sz="quarter" idx="4"/>
          </p:nvPr>
        </p:nvSpPr>
        <p:spPr>
          <a:xfrm>
            <a:off x="4645026" y="2174876"/>
            <a:ext cx="4041775" cy="3951288"/>
          </a:xfrm>
        </p:spPr>
        <p:txBody>
          <a:bodyPr/>
          <a:lstStyle>
            <a:lvl1pPr>
              <a:defRPr sz="2625"/>
            </a:lvl1pPr>
            <a:lvl2pPr>
              <a:defRPr sz="2224"/>
            </a:lvl2pPr>
            <a:lvl3pPr>
              <a:defRPr sz="1982"/>
            </a:lvl3pPr>
            <a:lvl4pPr>
              <a:defRPr sz="1768"/>
            </a:lvl4pPr>
            <a:lvl5pPr>
              <a:defRPr sz="1768"/>
            </a:lvl5pPr>
            <a:lvl6pPr>
              <a:defRPr sz="1768"/>
            </a:lvl6pPr>
            <a:lvl7pPr>
              <a:defRPr sz="1768"/>
            </a:lvl7pPr>
            <a:lvl8pPr>
              <a:defRPr sz="1768"/>
            </a:lvl8pPr>
            <a:lvl9pPr>
              <a:defRPr sz="176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B7D3F1B0-6A2E-4EDB-B904-E19E22EF14BE}" type="datetime1">
              <a:rPr lang="en-US" smtClean="0"/>
              <a:t>11/8/2016</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3118557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40C38D96-EC73-4F5E-98A9-F03CC5E01038}" type="datetime1">
              <a:rPr lang="en-US" smtClean="0"/>
              <a:t>11/8/2016</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1035701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41F0F7C-9423-4713-9A88-6611FC4B0DFC}" type="datetime1">
              <a:rPr lang="en-US" smtClean="0"/>
              <a:t>11/8/2016</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3858421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224"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536"/>
            </a:lvl1pPr>
            <a:lvl2pPr>
              <a:defRPr sz="3081"/>
            </a:lvl2pPr>
            <a:lvl3pPr>
              <a:defRPr sz="2625"/>
            </a:lvl3pPr>
            <a:lvl4pPr>
              <a:defRPr sz="2224"/>
            </a:lvl4pPr>
            <a:lvl5pPr>
              <a:defRPr sz="2224"/>
            </a:lvl5pPr>
            <a:lvl6pPr>
              <a:defRPr sz="2224"/>
            </a:lvl6pPr>
            <a:lvl7pPr>
              <a:defRPr sz="2224"/>
            </a:lvl7pPr>
            <a:lvl8pPr>
              <a:defRPr sz="2224"/>
            </a:lvl8pPr>
            <a:lvl9pPr>
              <a:defRPr sz="22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527"/>
            </a:lvl1pPr>
            <a:lvl2pPr marL="503881" indent="0">
              <a:buNone/>
              <a:defRPr sz="1340"/>
            </a:lvl2pPr>
            <a:lvl3pPr marL="1007762" indent="0">
              <a:buNone/>
              <a:defRPr sz="1099"/>
            </a:lvl3pPr>
            <a:lvl4pPr marL="1511643" indent="0">
              <a:buNone/>
              <a:defRPr sz="992"/>
            </a:lvl4pPr>
            <a:lvl5pPr marL="2015523" indent="0">
              <a:buNone/>
              <a:defRPr sz="992"/>
            </a:lvl5pPr>
            <a:lvl6pPr marL="2519405" indent="0">
              <a:buNone/>
              <a:defRPr sz="992"/>
            </a:lvl6pPr>
            <a:lvl7pPr marL="3023285" indent="0">
              <a:buNone/>
              <a:defRPr sz="992"/>
            </a:lvl7pPr>
            <a:lvl8pPr marL="3527166" indent="0">
              <a:buNone/>
              <a:defRPr sz="992"/>
            </a:lvl8pPr>
            <a:lvl9pPr marL="4031047" indent="0">
              <a:buNone/>
              <a:defRPr sz="992"/>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402937C-FBEF-455D-BAD9-B7492D4CFC7F}" type="datetime1">
              <a:rPr lang="en-US" smtClean="0"/>
              <a:t>11/8/2016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4267094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224"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536"/>
            </a:lvl1pPr>
            <a:lvl2pPr marL="503881" indent="0">
              <a:buNone/>
              <a:defRPr sz="3081"/>
            </a:lvl2pPr>
            <a:lvl3pPr marL="1007762" indent="0">
              <a:buNone/>
              <a:defRPr sz="2625"/>
            </a:lvl3pPr>
            <a:lvl4pPr marL="1511643" indent="0">
              <a:buNone/>
              <a:defRPr sz="2224"/>
            </a:lvl4pPr>
            <a:lvl5pPr marL="2015523" indent="0">
              <a:buNone/>
              <a:defRPr sz="2224"/>
            </a:lvl5pPr>
            <a:lvl6pPr marL="2519405" indent="0">
              <a:buNone/>
              <a:defRPr sz="2224"/>
            </a:lvl6pPr>
            <a:lvl7pPr marL="3023285" indent="0">
              <a:buNone/>
              <a:defRPr sz="2224"/>
            </a:lvl7pPr>
            <a:lvl8pPr marL="3527166" indent="0">
              <a:buNone/>
              <a:defRPr sz="2224"/>
            </a:lvl8pPr>
            <a:lvl9pPr marL="4031047" indent="0">
              <a:buNone/>
              <a:defRPr sz="2224"/>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527"/>
            </a:lvl1pPr>
            <a:lvl2pPr marL="503881" indent="0">
              <a:buNone/>
              <a:defRPr sz="1340"/>
            </a:lvl2pPr>
            <a:lvl3pPr marL="1007762" indent="0">
              <a:buNone/>
              <a:defRPr sz="1099"/>
            </a:lvl3pPr>
            <a:lvl4pPr marL="1511643" indent="0">
              <a:buNone/>
              <a:defRPr sz="992"/>
            </a:lvl4pPr>
            <a:lvl5pPr marL="2015523" indent="0">
              <a:buNone/>
              <a:defRPr sz="992"/>
            </a:lvl5pPr>
            <a:lvl6pPr marL="2519405" indent="0">
              <a:buNone/>
              <a:defRPr sz="992"/>
            </a:lvl6pPr>
            <a:lvl7pPr marL="3023285" indent="0">
              <a:buNone/>
              <a:defRPr sz="992"/>
            </a:lvl7pPr>
            <a:lvl8pPr marL="3527166" indent="0">
              <a:buNone/>
              <a:defRPr sz="992"/>
            </a:lvl8pPr>
            <a:lvl9pPr marL="4031047" indent="0">
              <a:buNone/>
              <a:defRPr sz="992"/>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130440EF-AE10-46C2-8C9B-F79F8B9E53CE}" type="datetime1">
              <a:rPr lang="en-US" smtClean="0"/>
              <a:t>11/8/2016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664081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7E506FA-C087-4B0F-A6FD-724E0551042A}" type="datetime1">
              <a:rPr lang="en-US" smtClean="0"/>
              <a:t>11/8/2016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2571271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9" y="1317626"/>
            <a:ext cx="9875837" cy="280876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3926" y="1317626"/>
            <a:ext cx="29475113" cy="280876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69BE6E2-D893-4A7A-9FB5-39273A88C0DC}" type="datetime1">
              <a:rPr lang="en-US" smtClean="0"/>
              <a:t>11/8/2016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426761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588"/>
            <a:ext cx="8229600"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74"/>
            <a:ext cx="8229600" cy="4525863"/>
          </a:xfrm>
          <a:prstGeom prst="rect">
            <a:avLst/>
          </a:prstGeom>
          <a:noFill/>
          <a:ln w="9525">
            <a:noFill/>
            <a:miter lim="800000"/>
            <a:headEnd/>
            <a:tailEnd/>
          </a:ln>
        </p:spPr>
        <p:txBody>
          <a:bodyPr vert="horz" wrap="square" lIns="376155" tIns="188077" rIns="376155" bIns="18807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078"/>
            <a:ext cx="2133600" cy="365373"/>
          </a:xfrm>
          <a:prstGeom prst="rect">
            <a:avLst/>
          </a:prstGeom>
        </p:spPr>
        <p:txBody>
          <a:bodyPr vert="horz" lIns="376155" tIns="188077" rIns="376155" bIns="188077" rtlCol="0" anchor="ctr"/>
          <a:lstStyle>
            <a:lvl1pPr algn="l" defTabSz="503881" fontAlgn="auto">
              <a:spcBef>
                <a:spcPts val="0"/>
              </a:spcBef>
              <a:spcAft>
                <a:spcPts val="0"/>
              </a:spcAft>
              <a:defRPr sz="1340">
                <a:solidFill>
                  <a:schemeClr val="tx1">
                    <a:tint val="75000"/>
                  </a:schemeClr>
                </a:solidFill>
                <a:latin typeface="+mn-lt"/>
                <a:cs typeface="+mn-cs"/>
              </a:defRPr>
            </a:lvl1pPr>
          </a:lstStyle>
          <a:p>
            <a:fld id="{D6535955-8108-4B58-9A6B-24C5A36146AC}" type="datetime1">
              <a:rPr lang="en-US" smtClean="0"/>
              <a:t>11/8/2016</a:t>
            </a:fld>
            <a:endParaRPr lang="en-US"/>
          </a:p>
        </p:txBody>
      </p:sp>
      <p:sp>
        <p:nvSpPr>
          <p:cNvPr id="5" name="Footer Placeholder 4"/>
          <p:cNvSpPr>
            <a:spLocks noGrp="1"/>
          </p:cNvSpPr>
          <p:nvPr>
            <p:ph type="ftr" sz="quarter" idx="3"/>
          </p:nvPr>
        </p:nvSpPr>
        <p:spPr>
          <a:xfrm>
            <a:off x="3124200" y="6356078"/>
            <a:ext cx="2895600" cy="365373"/>
          </a:xfrm>
          <a:prstGeom prst="rect">
            <a:avLst/>
          </a:prstGeom>
        </p:spPr>
        <p:txBody>
          <a:bodyPr vert="horz" lIns="376155" tIns="188077" rIns="376155" bIns="188077" rtlCol="0" anchor="ctr"/>
          <a:lstStyle>
            <a:lvl1pPr algn="ctr" defTabSz="503881" fontAlgn="auto">
              <a:spcBef>
                <a:spcPts val="0"/>
              </a:spcBef>
              <a:spcAft>
                <a:spcPts val="0"/>
              </a:spcAft>
              <a:defRPr sz="1340" dirty="0">
                <a:solidFill>
                  <a:schemeClr val="tx1">
                    <a:tint val="75000"/>
                  </a:schemeClr>
                </a:solidFill>
                <a:latin typeface="+mn-lt"/>
                <a:cs typeface="+mn-cs"/>
              </a:defRPr>
            </a:lvl1pPr>
          </a:lstStyle>
          <a:p>
            <a:endParaRPr lang="en-US"/>
          </a:p>
        </p:txBody>
      </p:sp>
      <p:sp>
        <p:nvSpPr>
          <p:cNvPr id="6" name="Slide Number Placeholder 5"/>
          <p:cNvSpPr>
            <a:spLocks noGrp="1"/>
          </p:cNvSpPr>
          <p:nvPr>
            <p:ph type="sldNum" sz="quarter" idx="4"/>
          </p:nvPr>
        </p:nvSpPr>
        <p:spPr>
          <a:xfrm>
            <a:off x="6553200" y="6356078"/>
            <a:ext cx="2133600" cy="365373"/>
          </a:xfrm>
          <a:prstGeom prst="rect">
            <a:avLst/>
          </a:prstGeom>
        </p:spPr>
        <p:txBody>
          <a:bodyPr vert="horz" lIns="376155" tIns="188077" rIns="376155" bIns="188077" rtlCol="0" anchor="ctr"/>
          <a:lstStyle>
            <a:lvl1pPr algn="r" defTabSz="503881" fontAlgn="auto">
              <a:spcBef>
                <a:spcPts val="0"/>
              </a:spcBef>
              <a:spcAft>
                <a:spcPts val="0"/>
              </a:spcAft>
              <a:defRPr sz="1340">
                <a:solidFill>
                  <a:schemeClr val="tx1">
                    <a:tint val="75000"/>
                  </a:schemeClr>
                </a:solidFill>
                <a:latin typeface="+mn-lt"/>
                <a:cs typeface="+mn-cs"/>
              </a:defRPr>
            </a:lvl1pPr>
          </a:lstStyle>
          <a:p>
            <a:fld id="{B7FCC395-75D0-4D22-BD06-26B23D3D716B}" type="slidenum">
              <a:rPr lang="en-US" smtClean="0"/>
              <a:t>‹#›</a:t>
            </a:fld>
            <a:endParaRPr lang="en-US"/>
          </a:p>
        </p:txBody>
      </p:sp>
    </p:spTree>
    <p:extLst>
      <p:ext uri="{BB962C8B-B14F-4D97-AF65-F5344CB8AC3E}">
        <p14:creationId xmlns:p14="http://schemas.microsoft.com/office/powerpoint/2010/main" val="21969316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503566" rtl="0" eaLnBrk="0" fontAlgn="base" hangingPunct="0">
        <a:spcBef>
          <a:spcPct val="0"/>
        </a:spcBef>
        <a:spcAft>
          <a:spcPct val="0"/>
        </a:spcAft>
        <a:defRPr sz="4849" kern="1200">
          <a:solidFill>
            <a:schemeClr val="tx1"/>
          </a:solidFill>
          <a:latin typeface="+mj-lt"/>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p:titleStyle>
    <p:bodyStyle>
      <a:lvl1pPr marL="377675" indent="-377675" algn="l" defTabSz="503566" rtl="0" eaLnBrk="0" fontAlgn="base" hangingPunct="0">
        <a:spcBef>
          <a:spcPct val="20000"/>
        </a:spcBef>
        <a:spcAft>
          <a:spcPct val="0"/>
        </a:spcAft>
        <a:buFont typeface="Arial" charset="0"/>
        <a:buChar char="•"/>
        <a:defRPr sz="3536" kern="1200">
          <a:solidFill>
            <a:schemeClr val="tx1"/>
          </a:solidFill>
          <a:latin typeface="+mn-lt"/>
          <a:ea typeface="+mn-ea"/>
          <a:cs typeface="+mn-cs"/>
        </a:defRPr>
      </a:lvl1pPr>
      <a:lvl2pPr marL="818296" indent="-314729" algn="l" defTabSz="503566" rtl="0" eaLnBrk="0" fontAlgn="base" hangingPunct="0">
        <a:spcBef>
          <a:spcPct val="20000"/>
        </a:spcBef>
        <a:spcAft>
          <a:spcPct val="0"/>
        </a:spcAft>
        <a:buFont typeface="Arial" charset="0"/>
        <a:buChar char="–"/>
        <a:defRPr sz="3081" kern="1200">
          <a:solidFill>
            <a:schemeClr val="tx1"/>
          </a:solidFill>
          <a:latin typeface="+mn-lt"/>
          <a:ea typeface="+mn-ea"/>
          <a:cs typeface="+mn-cs"/>
        </a:defRPr>
      </a:lvl2pPr>
      <a:lvl3pPr marL="1259342" indent="-251358" algn="l" defTabSz="503566" rtl="0" eaLnBrk="0" fontAlgn="base" hangingPunct="0">
        <a:spcBef>
          <a:spcPct val="20000"/>
        </a:spcBef>
        <a:spcAft>
          <a:spcPct val="0"/>
        </a:spcAft>
        <a:buFont typeface="Arial" charset="0"/>
        <a:buChar char="•"/>
        <a:defRPr sz="2625" kern="1200">
          <a:solidFill>
            <a:schemeClr val="tx1"/>
          </a:solidFill>
          <a:latin typeface="+mn-lt"/>
          <a:ea typeface="+mn-ea"/>
          <a:cs typeface="+mn-cs"/>
        </a:defRPr>
      </a:lvl3pPr>
      <a:lvl4pPr marL="1762909" indent="-251358" algn="l" defTabSz="503566" rtl="0" eaLnBrk="0" fontAlgn="base" hangingPunct="0">
        <a:spcBef>
          <a:spcPct val="20000"/>
        </a:spcBef>
        <a:spcAft>
          <a:spcPct val="0"/>
        </a:spcAft>
        <a:buFont typeface="Arial" charset="0"/>
        <a:buChar char="–"/>
        <a:defRPr sz="2224" kern="1200">
          <a:solidFill>
            <a:schemeClr val="tx1"/>
          </a:solidFill>
          <a:latin typeface="+mn-lt"/>
          <a:ea typeface="+mn-ea"/>
          <a:cs typeface="+mn-cs"/>
        </a:defRPr>
      </a:lvl4pPr>
      <a:lvl5pPr marL="2267327" indent="-251358" algn="l" defTabSz="503566" rtl="0" eaLnBrk="0" fontAlgn="base" hangingPunct="0">
        <a:spcBef>
          <a:spcPct val="20000"/>
        </a:spcBef>
        <a:spcAft>
          <a:spcPct val="0"/>
        </a:spcAft>
        <a:buFont typeface="Arial" charset="0"/>
        <a:buChar char="»"/>
        <a:defRPr sz="2224" kern="1200">
          <a:solidFill>
            <a:schemeClr val="tx1"/>
          </a:solidFill>
          <a:latin typeface="+mn-lt"/>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p:bodyStyle>
    <p:otherStyle>
      <a:defPPr>
        <a:defRPr lang="en-US"/>
      </a:defPPr>
      <a:lvl1pPr marL="0" algn="l" defTabSz="503881" rtl="0" eaLnBrk="1" latinLnBrk="0" hangingPunct="1">
        <a:defRPr sz="1982" kern="1200">
          <a:solidFill>
            <a:schemeClr val="tx1"/>
          </a:solidFill>
          <a:latin typeface="+mn-lt"/>
          <a:ea typeface="+mn-ea"/>
          <a:cs typeface="+mn-cs"/>
        </a:defRPr>
      </a:lvl1pPr>
      <a:lvl2pPr marL="503881" algn="l" defTabSz="503881" rtl="0" eaLnBrk="1" latinLnBrk="0" hangingPunct="1">
        <a:defRPr sz="1982" kern="1200">
          <a:solidFill>
            <a:schemeClr val="tx1"/>
          </a:solidFill>
          <a:latin typeface="+mn-lt"/>
          <a:ea typeface="+mn-ea"/>
          <a:cs typeface="+mn-cs"/>
        </a:defRPr>
      </a:lvl2pPr>
      <a:lvl3pPr marL="1007762" algn="l" defTabSz="503881" rtl="0" eaLnBrk="1" latinLnBrk="0" hangingPunct="1">
        <a:defRPr sz="1982" kern="1200">
          <a:solidFill>
            <a:schemeClr val="tx1"/>
          </a:solidFill>
          <a:latin typeface="+mn-lt"/>
          <a:ea typeface="+mn-ea"/>
          <a:cs typeface="+mn-cs"/>
        </a:defRPr>
      </a:lvl3pPr>
      <a:lvl4pPr marL="1511643" algn="l" defTabSz="503881" rtl="0" eaLnBrk="1" latinLnBrk="0" hangingPunct="1">
        <a:defRPr sz="1982" kern="1200">
          <a:solidFill>
            <a:schemeClr val="tx1"/>
          </a:solidFill>
          <a:latin typeface="+mn-lt"/>
          <a:ea typeface="+mn-ea"/>
          <a:cs typeface="+mn-cs"/>
        </a:defRPr>
      </a:lvl4pPr>
      <a:lvl5pPr marL="2015523" algn="l" defTabSz="503881" rtl="0" eaLnBrk="1" latinLnBrk="0" hangingPunct="1">
        <a:defRPr sz="1982" kern="1200">
          <a:solidFill>
            <a:schemeClr val="tx1"/>
          </a:solidFill>
          <a:latin typeface="+mn-lt"/>
          <a:ea typeface="+mn-ea"/>
          <a:cs typeface="+mn-cs"/>
        </a:defRPr>
      </a:lvl5pPr>
      <a:lvl6pPr marL="2519405" algn="l" defTabSz="503881" rtl="0" eaLnBrk="1" latinLnBrk="0" hangingPunct="1">
        <a:defRPr sz="1982" kern="1200">
          <a:solidFill>
            <a:schemeClr val="tx1"/>
          </a:solidFill>
          <a:latin typeface="+mn-lt"/>
          <a:ea typeface="+mn-ea"/>
          <a:cs typeface="+mn-cs"/>
        </a:defRPr>
      </a:lvl6pPr>
      <a:lvl7pPr marL="3023285" algn="l" defTabSz="503881" rtl="0" eaLnBrk="1" latinLnBrk="0" hangingPunct="1">
        <a:defRPr sz="1982" kern="1200">
          <a:solidFill>
            <a:schemeClr val="tx1"/>
          </a:solidFill>
          <a:latin typeface="+mn-lt"/>
          <a:ea typeface="+mn-ea"/>
          <a:cs typeface="+mn-cs"/>
        </a:defRPr>
      </a:lvl7pPr>
      <a:lvl8pPr marL="3527166" algn="l" defTabSz="503881" rtl="0" eaLnBrk="1" latinLnBrk="0" hangingPunct="1">
        <a:defRPr sz="1982" kern="1200">
          <a:solidFill>
            <a:schemeClr val="tx1"/>
          </a:solidFill>
          <a:latin typeface="+mn-lt"/>
          <a:ea typeface="+mn-ea"/>
          <a:cs typeface="+mn-cs"/>
        </a:defRPr>
      </a:lvl8pPr>
      <a:lvl9pPr marL="4031047" algn="l" defTabSz="503881" rtl="0" eaLnBrk="1" latinLnBrk="0" hangingPunct="1">
        <a:defRPr sz="198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4.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26" Type="http://schemas.openxmlformats.org/officeDocument/2006/relationships/image" Target="../media/image37.jpeg"/><Relationship Id="rId3" Type="http://schemas.openxmlformats.org/officeDocument/2006/relationships/notesSlide" Target="../notesSlides/notesSlide22.xml"/><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5" Type="http://schemas.openxmlformats.org/officeDocument/2006/relationships/image" Target="../media/image36.png"/><Relationship Id="rId2" Type="http://schemas.openxmlformats.org/officeDocument/2006/relationships/slideLayout" Target="../slideLayouts/slideLayout1.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themeOverride" Target="../theme/themeOverride2.xml"/><Relationship Id="rId6" Type="http://schemas.openxmlformats.org/officeDocument/2006/relationships/image" Target="../media/image17.png"/><Relationship Id="rId11" Type="http://schemas.openxmlformats.org/officeDocument/2006/relationships/image" Target="../media/image22.png"/><Relationship Id="rId24" Type="http://schemas.openxmlformats.org/officeDocument/2006/relationships/image" Target="../media/image35.png"/><Relationship Id="rId5" Type="http://schemas.openxmlformats.org/officeDocument/2006/relationships/image" Target="../media/image16.jpeg"/><Relationship Id="rId15" Type="http://schemas.openxmlformats.org/officeDocument/2006/relationships/image" Target="../media/image26.png"/><Relationship Id="rId23" Type="http://schemas.openxmlformats.org/officeDocument/2006/relationships/image" Target="../media/image34.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0.png"/><Relationship Id="rId14" Type="http://schemas.openxmlformats.org/officeDocument/2006/relationships/image" Target="../media/image25.png"/><Relationship Id="rId22"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84198"/>
            <a:ext cx="7772400" cy="2302002"/>
          </a:xfrm>
        </p:spPr>
        <p:txBody>
          <a:bodyPr>
            <a:noAutofit/>
          </a:bodyPr>
          <a:lstStyle/>
          <a:p>
            <a:r>
              <a:rPr lang="en-US" sz="3500" b="1" dirty="0">
                <a:solidFill>
                  <a:srgbClr val="18453B"/>
                </a:solidFill>
                <a:latin typeface="Trebuchet MS" pitchFamily="34" charset="0"/>
                <a:ea typeface="Segoe UI"/>
                <a:cs typeface="Segoe UI"/>
              </a:rPr>
              <a:t>Cell Therapy for Spinal Cord Injuries: Commercial Manufacturing Facility</a:t>
            </a:r>
            <a:endParaRPr lang="en-US" sz="3500" dirty="0"/>
          </a:p>
        </p:txBody>
      </p:sp>
      <p:sp>
        <p:nvSpPr>
          <p:cNvPr id="3" name="Subtitle 2"/>
          <p:cNvSpPr>
            <a:spLocks noGrp="1"/>
          </p:cNvSpPr>
          <p:nvPr>
            <p:ph type="subTitle" idx="1"/>
          </p:nvPr>
        </p:nvSpPr>
        <p:spPr>
          <a:xfrm>
            <a:off x="859536" y="3886200"/>
            <a:ext cx="7424928" cy="1752600"/>
          </a:xfrm>
        </p:spPr>
        <p:txBody>
          <a:bodyPr/>
          <a:lstStyle/>
          <a:p>
            <a:r>
              <a:rPr lang="en-US" sz="2500" dirty="0">
                <a:solidFill>
                  <a:schemeClr val="tx1"/>
                </a:solidFill>
                <a:latin typeface="Trebuchet MS" panose="020B0603020202020204" pitchFamily="34" charset="0"/>
              </a:rPr>
              <a:t>Rebecca J. Carlson and Ariel M. Rose</a:t>
            </a:r>
          </a:p>
          <a:p>
            <a:endParaRPr lang="en-US" sz="800" dirty="0">
              <a:solidFill>
                <a:schemeClr val="tx1"/>
              </a:solidFill>
              <a:latin typeface="Trebuchet MS" panose="020B0603020202020204" pitchFamily="34" charset="0"/>
            </a:endParaRPr>
          </a:p>
          <a:p>
            <a:r>
              <a:rPr lang="en-US" sz="2200" dirty="0">
                <a:solidFill>
                  <a:schemeClr val="tx1"/>
                </a:solidFill>
                <a:latin typeface="Trebuchet MS" panose="020B0603020202020204" pitchFamily="34" charset="0"/>
              </a:rPr>
              <a:t>Chemical Engineering &amp; Materials Science Michigan State University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96824"/>
            <a:ext cx="9144000" cy="71718"/>
          </a:xfrm>
          <a:prstGeom prst="rect">
            <a:avLst/>
          </a:prstGeom>
        </p:spPr>
      </p:pic>
    </p:spTree>
    <p:extLst>
      <p:ext uri="{BB962C8B-B14F-4D97-AF65-F5344CB8AC3E}">
        <p14:creationId xmlns:p14="http://schemas.microsoft.com/office/powerpoint/2010/main" val="1131873220"/>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endParaRPr lang="en-US" dirty="0">
              <a:solidFill>
                <a:schemeClr val="accent4"/>
              </a:solidFill>
            </a:endParaRPr>
          </a:p>
        </p:txBody>
      </p:sp>
      <p:sp>
        <p:nvSpPr>
          <p:cNvPr id="3" name="Content Placeholder 2"/>
          <p:cNvSpPr>
            <a:spLocks noGrp="1"/>
          </p:cNvSpPr>
          <p:nvPr>
            <p:ph idx="1"/>
          </p:nvPr>
        </p:nvSpPr>
        <p:spPr/>
        <p:txBody>
          <a:bodyPr/>
          <a:lstStyle/>
          <a:p>
            <a:r>
              <a:rPr lang="en-US" dirty="0"/>
              <a:t>250,000 people in the US and over 440,000 people in Europe have a spinal cord injury (SCI)</a:t>
            </a:r>
          </a:p>
          <a:p>
            <a:endParaRPr lang="en-US" dirty="0"/>
          </a:p>
          <a:p>
            <a:r>
              <a:rPr lang="en-US" dirty="0"/>
              <a:t>Estimated lifetime costs per person are 1-5 million dollars</a:t>
            </a:r>
          </a:p>
          <a:p>
            <a:endParaRPr lang="en-US" b="1" dirty="0">
              <a:solidFill>
                <a:schemeClr val="accent6"/>
              </a:solidFill>
            </a:endParaRPr>
          </a:p>
          <a:p>
            <a:r>
              <a:rPr lang="en-US" b="1" i="1" dirty="0">
                <a:solidFill>
                  <a:schemeClr val="accent6"/>
                </a:solidFill>
              </a:rPr>
              <a:t>Goal:</a:t>
            </a:r>
            <a:r>
              <a:rPr lang="en-US" b="1" dirty="0"/>
              <a:t> </a:t>
            </a:r>
            <a:r>
              <a:rPr lang="en-US" dirty="0"/>
              <a:t>Produce neural stem cells (NSCs) for treatment of spinal cord injuries (SCIs) </a:t>
            </a:r>
          </a:p>
          <a:p>
            <a:pPr lvl="1"/>
            <a:r>
              <a:rPr lang="en-US" dirty="0"/>
              <a:t>Production in US with possible expansion to Europe</a:t>
            </a:r>
          </a:p>
        </p:txBody>
      </p:sp>
      <p:sp>
        <p:nvSpPr>
          <p:cNvPr id="4" name="Slide Number Placeholder 3"/>
          <p:cNvSpPr>
            <a:spLocks noGrp="1"/>
          </p:cNvSpPr>
          <p:nvPr>
            <p:ph type="sldNum" sz="quarter" idx="12"/>
          </p:nvPr>
        </p:nvSpPr>
        <p:spPr/>
        <p:txBody>
          <a:bodyPr/>
          <a:lstStyle/>
          <a:p>
            <a:fld id="{B7FCC395-75D0-4D22-BD06-26B23D3D716B}" type="slidenum">
              <a:rPr lang="en-US" smtClean="0"/>
              <a:pPr/>
              <a:t>1</a:t>
            </a:fld>
            <a:endParaRPr lang="en-US"/>
          </a:p>
        </p:txBody>
      </p:sp>
      <p:sp>
        <p:nvSpPr>
          <p:cNvPr id="5" name="Rectangle 4"/>
          <p:cNvSpPr/>
          <p:nvPr/>
        </p:nvSpPr>
        <p:spPr>
          <a:xfrm>
            <a:off x="0" y="6271165"/>
            <a:ext cx="9144000" cy="276999"/>
          </a:xfrm>
          <a:prstGeom prst="rect">
            <a:avLst/>
          </a:prstGeom>
        </p:spPr>
        <p:txBody>
          <a:bodyPr wrap="square">
            <a:spAutoFit/>
          </a:bodyPr>
          <a:lstStyle/>
          <a:p>
            <a:r>
              <a:rPr lang="en-US" sz="1200" dirty="0">
                <a:solidFill>
                  <a:srgbClr val="222222"/>
                </a:solidFill>
                <a:latin typeface="Trebuchet MS" panose="020B0603020202020204" pitchFamily="34" charset="0"/>
              </a:rPr>
              <a:t>National Spinal Cord Injury Statistical Center. (2012). Spinal cord injury facts and figures at a glance. </a:t>
            </a:r>
            <a:endParaRPr lang="en-US" sz="1200" dirty="0">
              <a:latin typeface="Trebuchet MS" panose="020B0603020202020204" pitchFamily="34" charset="0"/>
            </a:endParaRPr>
          </a:p>
        </p:txBody>
      </p:sp>
    </p:spTree>
    <p:extLst>
      <p:ext uri="{BB962C8B-B14F-4D97-AF65-F5344CB8AC3E}">
        <p14:creationId xmlns:p14="http://schemas.microsoft.com/office/powerpoint/2010/main" val="378015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Timeline</a:t>
            </a:r>
          </a:p>
        </p:txBody>
      </p:sp>
      <p:sp>
        <p:nvSpPr>
          <p:cNvPr id="4" name="Slide Number Placeholder 3"/>
          <p:cNvSpPr>
            <a:spLocks noGrp="1"/>
          </p:cNvSpPr>
          <p:nvPr>
            <p:ph type="sldNum" sz="quarter" idx="12"/>
          </p:nvPr>
        </p:nvSpPr>
        <p:spPr/>
        <p:txBody>
          <a:bodyPr/>
          <a:lstStyle/>
          <a:p>
            <a:fld id="{B7FCC395-75D0-4D22-BD06-26B23D3D716B}" type="slidenum">
              <a:rPr lang="en-US" smtClean="0"/>
              <a:pPr/>
              <a:t>2</a:t>
            </a:fld>
            <a:endParaRPr lang="en-US"/>
          </a:p>
        </p:txBody>
      </p:sp>
      <p:grpSp>
        <p:nvGrpSpPr>
          <p:cNvPr id="7" name="Group 6"/>
          <p:cNvGrpSpPr/>
          <p:nvPr/>
        </p:nvGrpSpPr>
        <p:grpSpPr>
          <a:xfrm>
            <a:off x="1346268" y="2482697"/>
            <a:ext cx="6451465" cy="2691328"/>
            <a:chOff x="18409370" y="8338707"/>
            <a:chExt cx="6451465" cy="2691328"/>
          </a:xfrm>
        </p:grpSpPr>
        <p:pic>
          <p:nvPicPr>
            <p:cNvPr id="12" name="Picture 11"/>
            <p:cNvPicPr>
              <a:picLocks noChangeAspect="1"/>
            </p:cNvPicPr>
            <p:nvPr/>
          </p:nvPicPr>
          <p:blipFill rotWithShape="1">
            <a:blip r:embed="rId3"/>
            <a:srcRect t="25516" b="30223"/>
            <a:stretch/>
          </p:blipFill>
          <p:spPr>
            <a:xfrm>
              <a:off x="18453384" y="8770882"/>
              <a:ext cx="6407451" cy="1651414"/>
            </a:xfrm>
            <a:prstGeom prst="rect">
              <a:avLst/>
            </a:prstGeom>
          </p:spPr>
        </p:pic>
        <p:sp>
          <p:nvSpPr>
            <p:cNvPr id="13" name="TextBox 12"/>
            <p:cNvSpPr txBox="1"/>
            <p:nvPr/>
          </p:nvSpPr>
          <p:spPr>
            <a:xfrm>
              <a:off x="18409370" y="8377884"/>
              <a:ext cx="2396483" cy="914400"/>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sz="1800" dirty="0">
                <a:latin typeface="Trebuchet MS" panose="020B0603020202020204" pitchFamily="34" charset="0"/>
              </a:endParaRPr>
            </a:p>
            <a:p>
              <a:pPr marL="285750" indent="-285750">
                <a:buFont typeface="Arial" panose="020B0604020202020204" pitchFamily="34" charset="0"/>
                <a:buChar char="•"/>
              </a:pPr>
              <a:endParaRPr lang="en-US" sz="1800" dirty="0">
                <a:latin typeface="Trebuchet MS" panose="020B0603020202020204" pitchFamily="34" charset="0"/>
              </a:endParaRPr>
            </a:p>
          </p:txBody>
        </p:sp>
        <p:sp>
          <p:nvSpPr>
            <p:cNvPr id="14" name="TextBox 13"/>
            <p:cNvSpPr txBox="1"/>
            <p:nvPr/>
          </p:nvSpPr>
          <p:spPr>
            <a:xfrm>
              <a:off x="20774554" y="8338707"/>
              <a:ext cx="2396483" cy="914400"/>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sz="1800" dirty="0">
                <a:latin typeface="Trebuchet MS" panose="020B0603020202020204" pitchFamily="34" charset="0"/>
              </a:endParaRPr>
            </a:p>
            <a:p>
              <a:pPr marL="285750" indent="-285750">
                <a:buFont typeface="Arial" panose="020B0604020202020204" pitchFamily="34" charset="0"/>
                <a:buChar char="•"/>
              </a:pPr>
              <a:endParaRPr lang="en-US" sz="1800" dirty="0">
                <a:latin typeface="Trebuchet MS" panose="020B0603020202020204" pitchFamily="34" charset="0"/>
              </a:endParaRPr>
            </a:p>
          </p:txBody>
        </p:sp>
        <p:sp>
          <p:nvSpPr>
            <p:cNvPr id="15" name="TextBox 14"/>
            <p:cNvSpPr txBox="1"/>
            <p:nvPr/>
          </p:nvSpPr>
          <p:spPr>
            <a:xfrm>
              <a:off x="19372830" y="10115635"/>
              <a:ext cx="2396483" cy="914400"/>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sz="1800" dirty="0">
                <a:latin typeface="Trebuchet MS" panose="020B0603020202020204" pitchFamily="34" charset="0"/>
              </a:endParaRPr>
            </a:p>
            <a:p>
              <a:pPr marL="285750" indent="-285750">
                <a:buFont typeface="Arial" panose="020B0604020202020204" pitchFamily="34" charset="0"/>
                <a:buChar char="•"/>
              </a:pPr>
              <a:endParaRPr lang="en-US" sz="1800" dirty="0">
                <a:latin typeface="Trebuchet MS" panose="020B0603020202020204" pitchFamily="34" charset="0"/>
              </a:endParaRPr>
            </a:p>
          </p:txBody>
        </p:sp>
        <p:sp>
          <p:nvSpPr>
            <p:cNvPr id="16" name="TextBox 15"/>
            <p:cNvSpPr txBox="1"/>
            <p:nvPr/>
          </p:nvSpPr>
          <p:spPr>
            <a:xfrm>
              <a:off x="21701599" y="10115635"/>
              <a:ext cx="2396483" cy="914400"/>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sz="1800" dirty="0">
                <a:latin typeface="Trebuchet MS" panose="020B0603020202020204" pitchFamily="34" charset="0"/>
              </a:endParaRPr>
            </a:p>
            <a:p>
              <a:pPr marL="285750" indent="-285750">
                <a:buFont typeface="Arial" panose="020B0604020202020204" pitchFamily="34" charset="0"/>
                <a:buChar char="•"/>
              </a:pPr>
              <a:endParaRPr lang="en-US" sz="1800" dirty="0">
                <a:latin typeface="Trebuchet MS" panose="020B0603020202020204" pitchFamily="34" charset="0"/>
              </a:endParaRPr>
            </a:p>
          </p:txBody>
        </p:sp>
      </p:grpSp>
      <p:sp>
        <p:nvSpPr>
          <p:cNvPr id="8" name="TextBox 7"/>
          <p:cNvSpPr txBox="1"/>
          <p:nvPr/>
        </p:nvSpPr>
        <p:spPr>
          <a:xfrm>
            <a:off x="4638497" y="4181381"/>
            <a:ext cx="2396483" cy="1626984"/>
          </a:xfrm>
          <a:prstGeom prst="rect">
            <a:avLst/>
          </a:prstGeom>
          <a:noFill/>
        </p:spPr>
        <p:txBody>
          <a:bodyPr wrap="square" rtlCol="0">
            <a:spAutoFit/>
          </a:bodyPr>
          <a:lstStyle/>
          <a:p>
            <a:pPr algn="r">
              <a:lnSpc>
                <a:spcPct val="150000"/>
              </a:lnSpc>
            </a:pPr>
            <a:r>
              <a:rPr lang="en-US" sz="1800" b="1" dirty="0">
                <a:latin typeface="Trebuchet MS" panose="020B0603020202020204" pitchFamily="34" charset="0"/>
              </a:rPr>
              <a:t>10 years</a:t>
            </a:r>
          </a:p>
          <a:p>
            <a:pPr algn="r">
              <a:lnSpc>
                <a:spcPct val="114000"/>
              </a:lnSpc>
            </a:pPr>
            <a:r>
              <a:rPr lang="en-US" sz="1600" dirty="0">
                <a:latin typeface="Trebuchet MS" panose="020B0603020202020204" pitchFamily="34" charset="0"/>
              </a:rPr>
              <a:t>US and Europe production </a:t>
            </a:r>
          </a:p>
          <a:p>
            <a:pPr algn="r">
              <a:lnSpc>
                <a:spcPct val="114000"/>
              </a:lnSpc>
            </a:pPr>
            <a:r>
              <a:rPr lang="en-US" sz="1600" dirty="0">
                <a:latin typeface="Trebuchet MS" panose="020B0603020202020204" pitchFamily="34" charset="0"/>
              </a:rPr>
              <a:t>(5,500 doses/</a:t>
            </a:r>
            <a:r>
              <a:rPr lang="en-US" sz="1600" dirty="0" err="1">
                <a:latin typeface="Trebuchet MS" panose="020B0603020202020204" pitchFamily="34" charset="0"/>
              </a:rPr>
              <a:t>yr</a:t>
            </a:r>
            <a:r>
              <a:rPr lang="en-US" sz="1600" dirty="0">
                <a:latin typeface="Trebuchet MS" panose="020B0603020202020204" pitchFamily="34" charset="0"/>
              </a:rPr>
              <a:t>)</a:t>
            </a:r>
          </a:p>
          <a:p>
            <a:pPr marL="285750" indent="-285750" algn="r">
              <a:buFont typeface="Arial" panose="020B0604020202020204" pitchFamily="34" charset="0"/>
              <a:buChar char="•"/>
            </a:pPr>
            <a:endParaRPr lang="en-US" sz="1800" dirty="0">
              <a:latin typeface="Trebuchet MS" panose="020B0603020202020204" pitchFamily="34" charset="0"/>
            </a:endParaRPr>
          </a:p>
        </p:txBody>
      </p:sp>
      <p:sp>
        <p:nvSpPr>
          <p:cNvPr id="9" name="TextBox 8"/>
          <p:cNvSpPr txBox="1"/>
          <p:nvPr/>
        </p:nvSpPr>
        <p:spPr>
          <a:xfrm>
            <a:off x="2858161" y="4181381"/>
            <a:ext cx="2396483" cy="1346266"/>
          </a:xfrm>
          <a:prstGeom prst="rect">
            <a:avLst/>
          </a:prstGeom>
          <a:noFill/>
        </p:spPr>
        <p:txBody>
          <a:bodyPr wrap="square" rtlCol="0">
            <a:spAutoFit/>
          </a:bodyPr>
          <a:lstStyle/>
          <a:p>
            <a:pPr>
              <a:lnSpc>
                <a:spcPct val="150000"/>
              </a:lnSpc>
            </a:pPr>
            <a:r>
              <a:rPr lang="en-US" sz="1800" b="1" dirty="0">
                <a:latin typeface="Trebuchet MS" panose="020B0603020202020204" pitchFamily="34" charset="0"/>
              </a:rPr>
              <a:t>1 year</a:t>
            </a:r>
          </a:p>
          <a:p>
            <a:pPr>
              <a:lnSpc>
                <a:spcPct val="114000"/>
              </a:lnSpc>
            </a:pPr>
            <a:r>
              <a:rPr lang="en-US" sz="1600" dirty="0">
                <a:latin typeface="Trebuchet MS" panose="020B0603020202020204" pitchFamily="34" charset="0"/>
              </a:rPr>
              <a:t>Phase III clinical trials (1,500 doses)</a:t>
            </a:r>
          </a:p>
          <a:p>
            <a:pPr marL="285750" indent="-285750">
              <a:buFont typeface="Arial" panose="020B0604020202020204" pitchFamily="34" charset="0"/>
              <a:buChar char="•"/>
            </a:pPr>
            <a:endParaRPr lang="en-US" sz="1800" dirty="0">
              <a:latin typeface="Trebuchet MS" panose="020B0603020202020204" pitchFamily="34" charset="0"/>
            </a:endParaRPr>
          </a:p>
        </p:txBody>
      </p:sp>
      <p:sp>
        <p:nvSpPr>
          <p:cNvPr id="10" name="TextBox 9"/>
          <p:cNvSpPr txBox="1"/>
          <p:nvPr/>
        </p:nvSpPr>
        <p:spPr>
          <a:xfrm>
            <a:off x="4170781" y="2306400"/>
            <a:ext cx="2382419" cy="1346266"/>
          </a:xfrm>
          <a:prstGeom prst="rect">
            <a:avLst/>
          </a:prstGeom>
          <a:noFill/>
        </p:spPr>
        <p:txBody>
          <a:bodyPr wrap="square" rtlCol="0">
            <a:spAutoFit/>
          </a:bodyPr>
          <a:lstStyle/>
          <a:p>
            <a:pPr>
              <a:lnSpc>
                <a:spcPct val="150000"/>
              </a:lnSpc>
            </a:pPr>
            <a:r>
              <a:rPr lang="en-US" sz="1800" b="1" dirty="0">
                <a:latin typeface="Trebuchet MS" panose="020B0603020202020204" pitchFamily="34" charset="0"/>
              </a:rPr>
              <a:t>10 years</a:t>
            </a:r>
          </a:p>
          <a:p>
            <a:pPr>
              <a:lnSpc>
                <a:spcPct val="114000"/>
              </a:lnSpc>
            </a:pPr>
            <a:r>
              <a:rPr lang="en-US" sz="1600" dirty="0">
                <a:latin typeface="Trebuchet MS" panose="020B0603020202020204" pitchFamily="34" charset="0"/>
              </a:rPr>
              <a:t>US production </a:t>
            </a:r>
          </a:p>
          <a:p>
            <a:pPr>
              <a:lnSpc>
                <a:spcPct val="114000"/>
              </a:lnSpc>
            </a:pPr>
            <a:r>
              <a:rPr lang="en-US" sz="1600" dirty="0">
                <a:latin typeface="Trebuchet MS" panose="020B0603020202020204" pitchFamily="34" charset="0"/>
              </a:rPr>
              <a:t>(3,000 doses/</a:t>
            </a:r>
            <a:r>
              <a:rPr lang="en-US" sz="1600" dirty="0" err="1">
                <a:latin typeface="Trebuchet MS" panose="020B0603020202020204" pitchFamily="34" charset="0"/>
              </a:rPr>
              <a:t>yr</a:t>
            </a:r>
            <a:r>
              <a:rPr lang="en-US" sz="1600" dirty="0">
                <a:latin typeface="Trebuchet MS" panose="020B0603020202020204" pitchFamily="34" charset="0"/>
              </a:rPr>
              <a:t>)</a:t>
            </a:r>
          </a:p>
          <a:p>
            <a:pPr marL="285750" indent="-285750">
              <a:buFont typeface="Arial" panose="020B0604020202020204" pitchFamily="34" charset="0"/>
              <a:buChar char="•"/>
            </a:pPr>
            <a:endParaRPr lang="en-US" sz="1800" dirty="0">
              <a:latin typeface="Trebuchet MS" panose="020B0603020202020204" pitchFamily="34" charset="0"/>
            </a:endParaRPr>
          </a:p>
        </p:txBody>
      </p:sp>
      <p:sp>
        <p:nvSpPr>
          <p:cNvPr id="11" name="TextBox 10"/>
          <p:cNvSpPr txBox="1"/>
          <p:nvPr/>
        </p:nvSpPr>
        <p:spPr>
          <a:xfrm>
            <a:off x="1482431" y="2306400"/>
            <a:ext cx="2396483" cy="1346266"/>
          </a:xfrm>
          <a:prstGeom prst="rect">
            <a:avLst/>
          </a:prstGeom>
          <a:noFill/>
        </p:spPr>
        <p:txBody>
          <a:bodyPr wrap="square" rtlCol="0">
            <a:spAutoFit/>
          </a:bodyPr>
          <a:lstStyle/>
          <a:p>
            <a:pPr>
              <a:lnSpc>
                <a:spcPct val="150000"/>
              </a:lnSpc>
            </a:pPr>
            <a:r>
              <a:rPr lang="en-US" sz="1800" b="1" dirty="0">
                <a:latin typeface="Trebuchet MS" panose="020B0603020202020204" pitchFamily="34" charset="0"/>
              </a:rPr>
              <a:t>2 years</a:t>
            </a:r>
          </a:p>
          <a:p>
            <a:pPr>
              <a:lnSpc>
                <a:spcPct val="114000"/>
              </a:lnSpc>
            </a:pPr>
            <a:r>
              <a:rPr lang="en-US" sz="1600" dirty="0">
                <a:latin typeface="Trebuchet MS" panose="020B0603020202020204" pitchFamily="34" charset="0"/>
              </a:rPr>
              <a:t>Phase I/II clinical trials</a:t>
            </a:r>
          </a:p>
          <a:p>
            <a:pPr>
              <a:lnSpc>
                <a:spcPct val="114000"/>
              </a:lnSpc>
            </a:pPr>
            <a:r>
              <a:rPr lang="en-US" sz="1600" dirty="0">
                <a:latin typeface="Trebuchet MS" panose="020B0603020202020204" pitchFamily="34" charset="0"/>
              </a:rPr>
              <a:t>Facility construction</a:t>
            </a:r>
          </a:p>
          <a:p>
            <a:pPr marL="285750" indent="-285750">
              <a:buFont typeface="Arial" panose="020B0604020202020204" pitchFamily="34" charset="0"/>
              <a:buChar char="•"/>
            </a:pPr>
            <a:endParaRPr lang="en-US" sz="1800" dirty="0">
              <a:latin typeface="Trebuchet MS" panose="020B0603020202020204" pitchFamily="34" charset="0"/>
            </a:endParaRPr>
          </a:p>
        </p:txBody>
      </p:sp>
    </p:spTree>
    <p:extLst>
      <p:ext uri="{BB962C8B-B14F-4D97-AF65-F5344CB8AC3E}">
        <p14:creationId xmlns:p14="http://schemas.microsoft.com/office/powerpoint/2010/main" val="82052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100" dirty="0"/>
              <a:t>Use of adult stem cell inoculum per problem statement</a:t>
            </a:r>
          </a:p>
          <a:p>
            <a:pPr lvl="1"/>
            <a:r>
              <a:rPr lang="en-US" sz="2000" dirty="0"/>
              <a:t>Mesenchymal cells (MSCs) differentiated to neural stem cells (NSCs)</a:t>
            </a:r>
          </a:p>
          <a:p>
            <a:pPr lvl="2"/>
            <a:r>
              <a:rPr lang="en-US" sz="2000" dirty="0"/>
              <a:t>No ethical issues</a:t>
            </a:r>
          </a:p>
          <a:p>
            <a:pPr lvl="2"/>
            <a:r>
              <a:rPr lang="en-US" sz="2000" dirty="0"/>
              <a:t>May be used for allogeneic transplantation</a:t>
            </a:r>
            <a:endParaRPr lang="en-US" dirty="0"/>
          </a:p>
        </p:txBody>
      </p:sp>
      <p:sp>
        <p:nvSpPr>
          <p:cNvPr id="4" name="Slide Number Placeholder 3"/>
          <p:cNvSpPr>
            <a:spLocks noGrp="1"/>
          </p:cNvSpPr>
          <p:nvPr>
            <p:ph type="sldNum" sz="quarter" idx="12"/>
          </p:nvPr>
        </p:nvSpPr>
        <p:spPr/>
        <p:txBody>
          <a:bodyPr/>
          <a:lstStyle/>
          <a:p>
            <a:fld id="{B7FCC395-75D0-4D22-BD06-26B23D3D716B}" type="slidenum">
              <a:rPr lang="en-US" smtClean="0"/>
              <a:pPr/>
              <a:t>3</a:t>
            </a:fld>
            <a:endParaRPr lang="en-US"/>
          </a:p>
        </p:txBody>
      </p:sp>
      <p:sp>
        <p:nvSpPr>
          <p:cNvPr id="10" name="Title 1"/>
          <p:cNvSpPr txBox="1">
            <a:spLocks/>
          </p:cNvSpPr>
          <p:nvPr/>
        </p:nvSpPr>
        <p:spPr bwMode="auto">
          <a:xfrm>
            <a:off x="843403" y="203384"/>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4"/>
                </a:solidFill>
                <a:latin typeface="Gabriola" panose="04040605051002020D02" pitchFamily="82" charset="0"/>
              </a:rPr>
              <a:t>Ethically </a:t>
            </a:r>
            <a:br>
              <a:rPr lang="en-US" sz="3100" b="1" dirty="0">
                <a:solidFill>
                  <a:schemeClr val="accent4"/>
                </a:solidFill>
                <a:latin typeface="Gabriola" panose="04040605051002020D02" pitchFamily="82" charset="0"/>
              </a:rPr>
            </a:br>
            <a:r>
              <a:rPr lang="en-US" sz="3100" b="1" dirty="0">
                <a:solidFill>
                  <a:schemeClr val="accent4"/>
                </a:solidFill>
                <a:latin typeface="Gabriola" panose="04040605051002020D02" pitchFamily="82" charset="0"/>
              </a:rPr>
              <a:t>Appropriate</a:t>
            </a:r>
          </a:p>
        </p:txBody>
      </p:sp>
      <p:sp>
        <p:nvSpPr>
          <p:cNvPr id="11" name="Rounded Rectangle 10"/>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itle 1"/>
          <p:cNvSpPr txBox="1">
            <a:spLocks/>
          </p:cNvSpPr>
          <p:nvPr/>
        </p:nvSpPr>
        <p:spPr bwMode="auto">
          <a:xfrm>
            <a:off x="3453640" y="203384"/>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14" name="Rectangle 13"/>
          <p:cNvSpPr/>
          <p:nvPr/>
        </p:nvSpPr>
        <p:spPr>
          <a:xfrm rot="5400000">
            <a:off x="4333891" y="-480628"/>
            <a:ext cx="742290" cy="2493150"/>
          </a:xfrm>
          <a:prstGeom prst="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ound Same Side Corner Rectangle 14"/>
          <p:cNvSpPr/>
          <p:nvPr/>
        </p:nvSpPr>
        <p:spPr>
          <a:xfrm rot="16200000">
            <a:off x="1845924" y="-476606"/>
            <a:ext cx="740228" cy="2487168"/>
          </a:xfrm>
          <a:prstGeom prst="round2Same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9" name="Round Same Side Corner Rectangle 18"/>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itle 1"/>
          <p:cNvSpPr txBox="1">
            <a:spLocks/>
          </p:cNvSpPr>
          <p:nvPr/>
        </p:nvSpPr>
        <p:spPr bwMode="auto">
          <a:xfrm>
            <a:off x="5675409" y="203384"/>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pic>
        <p:nvPicPr>
          <p:cNvPr id="1028" name="Picture 4" descr="Wooden Desk"/>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592" b="100000" l="0" r="100000">
                        <a14:foregroundMark x1="40889" y1="19822" x2="27778" y2="40828"/>
                        <a14:foregroundMark x1="24444" y1="20710" x2="18222" y2="15385"/>
                        <a14:foregroundMark x1="34444" y1="17160" x2="23333" y2="10651"/>
                        <a14:foregroundMark x1="55111" y1="55917" x2="95333" y2="72189"/>
                        <a14:foregroundMark x1="57111" y1="60947" x2="75333" y2="94379"/>
                        <a14:foregroundMark x1="70889" y1="75740" x2="94667" y2="89349"/>
                        <a14:foregroundMark x1="79778" y1="73964" x2="77333" y2="73077"/>
                        <a14:foregroundMark x1="80889" y1="76331" x2="83556" y2="76627"/>
                        <a14:foregroundMark x1="78667" y1="69822" x2="81556" y2="77219"/>
                        <a14:foregroundMark x1="65778" y1="87278" x2="65778" y2="87278"/>
                        <a14:foregroundMark x1="13778" y1="59172" x2="13778" y2="59172"/>
                        <a14:foregroundMark x1="11333" y1="52959" x2="0" y2="18343"/>
                        <a14:foregroundMark x1="6889" y1="51775" x2="13111" y2="57396"/>
                        <a14:foregroundMark x1="66444" y1="34911" x2="74222" y2="24852"/>
                        <a14:backgroundMark x1="70444" y1="97041" x2="67778" y2="89053"/>
                      </a14:backgroundRemoval>
                    </a14:imgEffect>
                  </a14:imgLayer>
                </a14:imgProps>
              </a:ext>
              <a:ext uri="{28A0092B-C50C-407E-A947-70E740481C1C}">
                <a14:useLocalDpi xmlns:a14="http://schemas.microsoft.com/office/drawing/2010/main" val="0"/>
              </a:ext>
            </a:extLst>
          </a:blip>
          <a:srcRect/>
          <a:stretch>
            <a:fillRect/>
          </a:stretch>
        </p:blipFill>
        <p:spPr bwMode="auto">
          <a:xfrm>
            <a:off x="2679823" y="3466992"/>
            <a:ext cx="3784355" cy="2842472"/>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334148" y="3816963"/>
            <a:ext cx="512415" cy="1150376"/>
          </a:xfrm>
          <a:prstGeom prst="ellipse">
            <a:avLst/>
          </a:prstGeom>
          <a:solidFill>
            <a:srgbClr val="FFFFFF">
              <a:alpha val="97647"/>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311814" y="5257413"/>
            <a:ext cx="512415" cy="1052051"/>
          </a:xfrm>
          <a:prstGeom prst="ellipse">
            <a:avLst/>
          </a:prstGeom>
          <a:solidFill>
            <a:srgbClr val="FFFFFF">
              <a:alpha val="98039"/>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2057920" y="5334321"/>
            <a:ext cx="769581" cy="975143"/>
          </a:xfrm>
          <a:prstGeom prst="ellipse">
            <a:avLst/>
          </a:prstGeom>
          <a:solidFill>
            <a:srgbClr val="FFFFFF">
              <a:alpha val="98039"/>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3187700" y="6109407"/>
            <a:ext cx="614825" cy="378969"/>
          </a:xfrm>
          <a:prstGeom prst="ellipse">
            <a:avLst/>
          </a:prstGeom>
          <a:solidFill>
            <a:srgbClr val="FFFFFF">
              <a:alpha val="98824"/>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rot="2008784">
            <a:off x="4472556" y="5642434"/>
            <a:ext cx="1119355" cy="757214"/>
          </a:xfrm>
          <a:prstGeom prst="ellipse">
            <a:avLst/>
          </a:prstGeom>
          <a:solidFill>
            <a:srgbClr val="FFFFFF">
              <a:alpha val="89804"/>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rot="21245777">
            <a:off x="5706707" y="5904704"/>
            <a:ext cx="1173079" cy="503534"/>
          </a:xfrm>
          <a:prstGeom prst="ellipse">
            <a:avLst/>
          </a:prstGeom>
          <a:solidFill>
            <a:srgbClr val="FFFFFF">
              <a:alpha val="98039"/>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rot="1147899">
            <a:off x="5483956" y="4034326"/>
            <a:ext cx="399932" cy="480669"/>
          </a:xfrm>
          <a:prstGeom prst="ellipse">
            <a:avLst/>
          </a:prstGeom>
          <a:solidFill>
            <a:srgbClr val="FFFFFF">
              <a:alpha val="89804"/>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185976" y="6109407"/>
            <a:ext cx="1001724" cy="426650"/>
          </a:xfrm>
          <a:prstGeom prst="ellipse">
            <a:avLst/>
          </a:prstGeom>
          <a:solidFill>
            <a:srgbClr val="FFFFFF">
              <a:alpha val="98039"/>
            </a:srgbClr>
          </a:solidFill>
          <a:ln>
            <a:noFill/>
          </a:ln>
          <a:effectLst>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8526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p:cNvSpPr>
            <a:spLocks/>
          </p:cNvSpPr>
          <p:nvPr/>
        </p:nvSpPr>
        <p:spPr>
          <a:xfrm>
            <a:off x="1825533" y="2069642"/>
            <a:ext cx="4754880" cy="4206240"/>
          </a:xfrm>
          <a:prstGeom prst="ellipse">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183"/>
              </a:solidFill>
            </a:endParaRPr>
          </a:p>
        </p:txBody>
      </p:sp>
      <p:sp>
        <p:nvSpPr>
          <p:cNvPr id="31" name="Content Placeholder 2"/>
          <p:cNvSpPr txBox="1">
            <a:spLocks/>
          </p:cNvSpPr>
          <p:nvPr/>
        </p:nvSpPr>
        <p:spPr bwMode="auto">
          <a:xfrm>
            <a:off x="2697321" y="2247751"/>
            <a:ext cx="3011305" cy="1169717"/>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lgn="ctr">
              <a:spcAft>
                <a:spcPts val="400"/>
              </a:spcAft>
              <a:buFont typeface="Arial" charset="0"/>
              <a:buNone/>
            </a:pPr>
            <a:r>
              <a:rPr lang="en-US" sz="2000" dirty="0">
                <a:solidFill>
                  <a:schemeClr val="bg1"/>
                </a:solidFill>
              </a:rPr>
              <a:t>Quality Inspection </a:t>
            </a:r>
          </a:p>
          <a:p>
            <a:pPr marL="0" indent="0" algn="ctr">
              <a:spcAft>
                <a:spcPts val="400"/>
              </a:spcAft>
              <a:buFont typeface="Arial" charset="0"/>
              <a:buNone/>
            </a:pPr>
            <a:r>
              <a:rPr lang="en-US" sz="1500" dirty="0">
                <a:solidFill>
                  <a:schemeClr val="bg1"/>
                </a:solidFill>
              </a:rPr>
              <a:t>of Intermediate and Final Cell Cultures</a:t>
            </a:r>
          </a:p>
          <a:p>
            <a:pPr marL="0" indent="0"/>
            <a:endParaRPr lang="en-US" sz="2000" dirty="0">
              <a:solidFill>
                <a:schemeClr val="bg1"/>
              </a:solidFill>
            </a:endParaRPr>
          </a:p>
        </p:txBody>
      </p:sp>
      <p:sp>
        <p:nvSpPr>
          <p:cNvPr id="27" name="Oval 26"/>
          <p:cNvSpPr>
            <a:spLocks/>
          </p:cNvSpPr>
          <p:nvPr/>
        </p:nvSpPr>
        <p:spPr>
          <a:xfrm>
            <a:off x="2008413" y="3451994"/>
            <a:ext cx="4389120" cy="2743200"/>
          </a:xfrm>
          <a:prstGeom prst="ellipse">
            <a:avLst/>
          </a:prstGeom>
          <a:solidFill>
            <a:srgbClr val="008183"/>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183"/>
              </a:solidFill>
            </a:endParaRPr>
          </a:p>
        </p:txBody>
      </p:sp>
      <p:sp>
        <p:nvSpPr>
          <p:cNvPr id="3" name="Content Placeholder 2"/>
          <p:cNvSpPr>
            <a:spLocks noGrp="1"/>
          </p:cNvSpPr>
          <p:nvPr>
            <p:ph idx="1"/>
          </p:nvPr>
        </p:nvSpPr>
        <p:spPr>
          <a:xfrm>
            <a:off x="6165825" y="1561545"/>
            <a:ext cx="3266511" cy="3368018"/>
          </a:xfrm>
        </p:spPr>
        <p:txBody>
          <a:bodyPr rIns="274320"/>
          <a:lstStyle/>
          <a:p>
            <a:pPr marL="514350" lvl="6" indent="-342900">
              <a:buFont typeface="+mj-lt"/>
              <a:buAutoNum type="arabicPeriod"/>
            </a:pPr>
            <a:r>
              <a:rPr lang="en-US" sz="1800" dirty="0">
                <a:solidFill>
                  <a:schemeClr val="accent6"/>
                </a:solidFill>
                <a:latin typeface="Trebuchet MS" panose="020B0603020202020204" pitchFamily="34" charset="0"/>
              </a:rPr>
              <a:t>Identity</a:t>
            </a:r>
            <a:r>
              <a:rPr lang="en-US" sz="1800" dirty="0">
                <a:latin typeface="Trebuchet MS" panose="020B0603020202020204" pitchFamily="34" charset="0"/>
              </a:rPr>
              <a:t> – surface markers</a:t>
            </a:r>
          </a:p>
          <a:p>
            <a:pPr marL="514350" lvl="6" indent="-342900">
              <a:buFont typeface="+mj-lt"/>
              <a:buAutoNum type="arabicPeriod"/>
            </a:pPr>
            <a:r>
              <a:rPr lang="en-US" sz="1800" dirty="0">
                <a:solidFill>
                  <a:schemeClr val="accent6"/>
                </a:solidFill>
                <a:latin typeface="Trebuchet MS" panose="020B0603020202020204" pitchFamily="34" charset="0"/>
              </a:rPr>
              <a:t>Purity</a:t>
            </a:r>
            <a:r>
              <a:rPr lang="en-US" sz="1800" dirty="0">
                <a:latin typeface="Trebuchet MS" panose="020B0603020202020204" pitchFamily="34" charset="0"/>
              </a:rPr>
              <a:t> – detect viruses, bacteria</a:t>
            </a:r>
          </a:p>
          <a:p>
            <a:pPr marL="514350" lvl="6" indent="-342900">
              <a:buFont typeface="+mj-lt"/>
              <a:buAutoNum type="arabicPeriod"/>
            </a:pPr>
            <a:r>
              <a:rPr lang="en-US" sz="1800" dirty="0">
                <a:solidFill>
                  <a:schemeClr val="accent6"/>
                </a:solidFill>
                <a:latin typeface="Trebuchet MS" panose="020B0603020202020204" pitchFamily="34" charset="0"/>
              </a:rPr>
              <a:t>Potency</a:t>
            </a:r>
            <a:r>
              <a:rPr lang="en-US" sz="1800" dirty="0">
                <a:latin typeface="Trebuchet MS" panose="020B0603020202020204" pitchFamily="34" charset="0"/>
              </a:rPr>
              <a:t> – verify differentiation</a:t>
            </a:r>
          </a:p>
          <a:p>
            <a:pPr marL="514350" lvl="6" indent="-342900">
              <a:buFont typeface="+mj-lt"/>
              <a:buAutoNum type="arabicPeriod"/>
            </a:pPr>
            <a:r>
              <a:rPr lang="en-US" sz="1800" dirty="0">
                <a:solidFill>
                  <a:schemeClr val="accent6"/>
                </a:solidFill>
                <a:latin typeface="Trebuchet MS" panose="020B0603020202020204" pitchFamily="34" charset="0"/>
              </a:rPr>
              <a:t>Viability</a:t>
            </a:r>
            <a:r>
              <a:rPr lang="en-US" sz="1800" dirty="0">
                <a:latin typeface="Trebuchet MS" panose="020B0603020202020204" pitchFamily="34" charset="0"/>
              </a:rPr>
              <a:t> </a:t>
            </a:r>
          </a:p>
          <a:p>
            <a:pPr marL="514350" lvl="6" indent="-342900">
              <a:buFont typeface="+mj-lt"/>
              <a:buAutoNum type="arabicPeriod"/>
            </a:pPr>
            <a:r>
              <a:rPr lang="en-US" sz="1800" dirty="0">
                <a:solidFill>
                  <a:schemeClr val="accent6"/>
                </a:solidFill>
                <a:latin typeface="Trebuchet MS" panose="020B0603020202020204" pitchFamily="34" charset="0"/>
              </a:rPr>
              <a:t>Cell number</a:t>
            </a:r>
            <a:endParaRPr lang="en-US" sz="1800" dirty="0">
              <a:latin typeface="Trebuchet MS" panose="020B0603020202020204" pitchFamily="34" charset="0"/>
            </a:endParaRPr>
          </a:p>
          <a:p>
            <a:pPr marL="514350" lvl="6" indent="-342900">
              <a:buFont typeface="+mj-lt"/>
              <a:buAutoNum type="arabicPeriod"/>
            </a:pPr>
            <a:r>
              <a:rPr lang="en-US" sz="1800" dirty="0">
                <a:solidFill>
                  <a:schemeClr val="accent6"/>
                </a:solidFill>
                <a:latin typeface="Trebuchet MS" panose="020B0603020202020204" pitchFamily="34" charset="0"/>
              </a:rPr>
              <a:t>Biocompatibility</a:t>
            </a:r>
            <a:endParaRPr lang="en-US" sz="1800" dirty="0">
              <a:latin typeface="Trebuchet MS" panose="020B0603020202020204" pitchFamily="34" charset="0"/>
            </a:endParaRPr>
          </a:p>
        </p:txBody>
      </p:sp>
      <p:sp>
        <p:nvSpPr>
          <p:cNvPr id="4" name="Slide Number Placeholder 3"/>
          <p:cNvSpPr>
            <a:spLocks noGrp="1"/>
          </p:cNvSpPr>
          <p:nvPr>
            <p:ph type="sldNum" sz="quarter" idx="12"/>
          </p:nvPr>
        </p:nvSpPr>
        <p:spPr>
          <a:xfrm>
            <a:off x="6406239" y="6537960"/>
            <a:ext cx="2133600" cy="320040"/>
          </a:xfrm>
        </p:spPr>
        <p:txBody>
          <a:bodyPr/>
          <a:lstStyle/>
          <a:p>
            <a:fld id="{B7FCC395-75D0-4D22-BD06-26B23D3D716B}" type="slidenum">
              <a:rPr lang="en-US" smtClean="0"/>
              <a:pPr/>
              <a:t>4</a:t>
            </a:fld>
            <a:endParaRPr lang="en-US"/>
          </a:p>
        </p:txBody>
      </p:sp>
      <p:sp>
        <p:nvSpPr>
          <p:cNvPr id="18" name="Content Placeholder 2"/>
          <p:cNvSpPr txBox="1">
            <a:spLocks/>
          </p:cNvSpPr>
          <p:nvPr/>
        </p:nvSpPr>
        <p:spPr bwMode="auto">
          <a:xfrm>
            <a:off x="442893" y="1079189"/>
            <a:ext cx="4815742" cy="1005767"/>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buFont typeface="Arial" charset="0"/>
              <a:buNone/>
            </a:pPr>
            <a:r>
              <a:rPr lang="en-US" sz="2100" b="1" i="1" dirty="0"/>
              <a:t>Safety:</a:t>
            </a:r>
            <a:r>
              <a:rPr lang="en-US" sz="2100" dirty="0"/>
              <a:t> Layers of quality control</a:t>
            </a:r>
            <a:endParaRPr lang="en-US" sz="1974" dirty="0"/>
          </a:p>
        </p:txBody>
      </p:sp>
      <p:sp>
        <p:nvSpPr>
          <p:cNvPr id="2" name="Oval 1"/>
          <p:cNvSpPr>
            <a:spLocks noChangeAspect="1"/>
          </p:cNvSpPr>
          <p:nvPr/>
        </p:nvSpPr>
        <p:spPr>
          <a:xfrm>
            <a:off x="2099853" y="4359282"/>
            <a:ext cx="4206240" cy="1885114"/>
          </a:xfrm>
          <a:prstGeom prst="ellipse">
            <a:avLst/>
          </a:prstGeom>
          <a:solidFill>
            <a:srgbClr val="008183"/>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183"/>
              </a:solidFill>
            </a:endParaRPr>
          </a:p>
        </p:txBody>
      </p:sp>
      <p:sp>
        <p:nvSpPr>
          <p:cNvPr id="17" name="Content Placeholder 2"/>
          <p:cNvSpPr txBox="1">
            <a:spLocks/>
          </p:cNvSpPr>
          <p:nvPr/>
        </p:nvSpPr>
        <p:spPr bwMode="auto">
          <a:xfrm>
            <a:off x="6344152" y="4971730"/>
            <a:ext cx="3023088" cy="1218999"/>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spcAft>
                <a:spcPts val="400"/>
              </a:spcAft>
              <a:buFont typeface="Arial" charset="0"/>
              <a:buNone/>
            </a:pPr>
            <a:r>
              <a:rPr lang="en-US" sz="1800" dirty="0"/>
              <a:t>Quality inspection</a:t>
            </a:r>
          </a:p>
          <a:p>
            <a:pPr marL="0" indent="0">
              <a:spcAft>
                <a:spcPts val="400"/>
              </a:spcAft>
              <a:buFont typeface="Arial" charset="0"/>
              <a:buNone/>
            </a:pPr>
            <a:r>
              <a:rPr lang="en-US" sz="1800" dirty="0"/>
              <a:t>cGMP-certified equipment and materials</a:t>
            </a:r>
          </a:p>
        </p:txBody>
      </p:sp>
      <p:sp>
        <p:nvSpPr>
          <p:cNvPr id="19" name="Oval 18"/>
          <p:cNvSpPr/>
          <p:nvPr/>
        </p:nvSpPr>
        <p:spPr>
          <a:xfrm>
            <a:off x="2747035" y="4948410"/>
            <a:ext cx="2911876" cy="1305017"/>
          </a:xfrm>
          <a:prstGeom prst="ellipse">
            <a:avLst/>
          </a:prstGeom>
          <a:solidFill>
            <a:srgbClr val="008183"/>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008183"/>
              </a:solidFill>
            </a:endParaRPr>
          </a:p>
        </p:txBody>
      </p:sp>
      <p:grpSp>
        <p:nvGrpSpPr>
          <p:cNvPr id="13" name="Group 12"/>
          <p:cNvGrpSpPr>
            <a:grpSpLocks noChangeAspect="1"/>
          </p:cNvGrpSpPr>
          <p:nvPr/>
        </p:nvGrpSpPr>
        <p:grpSpPr>
          <a:xfrm>
            <a:off x="247983" y="3034851"/>
            <a:ext cx="1469080" cy="1947394"/>
            <a:chOff x="7126081" y="1519969"/>
            <a:chExt cx="1828800" cy="2424234"/>
          </a:xfrm>
        </p:grpSpPr>
        <p:sp>
          <p:nvSpPr>
            <p:cNvPr id="23" name="Rounded Rectangle 22"/>
            <p:cNvSpPr/>
            <p:nvPr/>
          </p:nvSpPr>
          <p:spPr>
            <a:xfrm>
              <a:off x="7126081" y="1519969"/>
              <a:ext cx="1828800" cy="2424234"/>
            </a:xfrm>
            <a:prstGeom prst="roundRect">
              <a:avLst>
                <a:gd name="adj" fmla="val 6184"/>
              </a:avLst>
            </a:prstGeom>
            <a:solidFill>
              <a:srgbClr val="008183"/>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Trebuchet MS" panose="020B0603020202020204" pitchFamily="34" charset="0"/>
              </a:endParaRPr>
            </a:p>
          </p:txBody>
        </p:sp>
        <p:sp>
          <p:nvSpPr>
            <p:cNvPr id="20" name="Freeform 19"/>
            <p:cNvSpPr/>
            <p:nvPr/>
          </p:nvSpPr>
          <p:spPr>
            <a:xfrm>
              <a:off x="7307174" y="1658636"/>
              <a:ext cx="1501465" cy="444654"/>
            </a:xfrm>
            <a:custGeom>
              <a:avLst/>
              <a:gdLst>
                <a:gd name="connsiteX0" fmla="*/ 0 w 1851944"/>
                <a:gd name="connsiteY0" fmla="*/ 44465 h 444654"/>
                <a:gd name="connsiteX1" fmla="*/ 44465 w 1851944"/>
                <a:gd name="connsiteY1" fmla="*/ 0 h 444654"/>
                <a:gd name="connsiteX2" fmla="*/ 1807479 w 1851944"/>
                <a:gd name="connsiteY2" fmla="*/ 0 h 444654"/>
                <a:gd name="connsiteX3" fmla="*/ 1851944 w 1851944"/>
                <a:gd name="connsiteY3" fmla="*/ 44465 h 444654"/>
                <a:gd name="connsiteX4" fmla="*/ 1851944 w 1851944"/>
                <a:gd name="connsiteY4" fmla="*/ 400189 h 444654"/>
                <a:gd name="connsiteX5" fmla="*/ 1807479 w 1851944"/>
                <a:gd name="connsiteY5" fmla="*/ 444654 h 444654"/>
                <a:gd name="connsiteX6" fmla="*/ 44465 w 1851944"/>
                <a:gd name="connsiteY6" fmla="*/ 444654 h 444654"/>
                <a:gd name="connsiteX7" fmla="*/ 0 w 1851944"/>
                <a:gd name="connsiteY7" fmla="*/ 400189 h 444654"/>
                <a:gd name="connsiteX8" fmla="*/ 0 w 1851944"/>
                <a:gd name="connsiteY8" fmla="*/ 44465 h 44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1944" h="444654">
                  <a:moveTo>
                    <a:pt x="0" y="44465"/>
                  </a:moveTo>
                  <a:cubicBezTo>
                    <a:pt x="0" y="19908"/>
                    <a:pt x="19908" y="0"/>
                    <a:pt x="44465" y="0"/>
                  </a:cubicBezTo>
                  <a:lnTo>
                    <a:pt x="1807479" y="0"/>
                  </a:lnTo>
                  <a:cubicBezTo>
                    <a:pt x="1832036" y="0"/>
                    <a:pt x="1851944" y="19908"/>
                    <a:pt x="1851944" y="44465"/>
                  </a:cubicBezTo>
                  <a:lnTo>
                    <a:pt x="1851944" y="400189"/>
                  </a:lnTo>
                  <a:cubicBezTo>
                    <a:pt x="1851944" y="424746"/>
                    <a:pt x="1832036" y="444654"/>
                    <a:pt x="1807479" y="444654"/>
                  </a:cubicBezTo>
                  <a:lnTo>
                    <a:pt x="44465" y="444654"/>
                  </a:lnTo>
                  <a:cubicBezTo>
                    <a:pt x="19908" y="444654"/>
                    <a:pt x="0" y="424746"/>
                    <a:pt x="0" y="400189"/>
                  </a:cubicBezTo>
                  <a:lnTo>
                    <a:pt x="0" y="44465"/>
                  </a:lnTo>
                  <a:close/>
                </a:path>
              </a:pathLst>
            </a:custGeom>
            <a:solidFill>
              <a:srgbClr val="94AE4A"/>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123" tIns="41598" rIns="51123" bIns="41598" numCol="1" spcCol="1270" anchor="ctr" anchorCtr="0">
              <a:noAutofit/>
            </a:bodyPr>
            <a:lstStyle/>
            <a:p>
              <a:pPr lvl="0" algn="ctr" defTabSz="666750">
                <a:lnSpc>
                  <a:spcPct val="90000"/>
                </a:lnSpc>
                <a:spcBef>
                  <a:spcPct val="0"/>
                </a:spcBef>
                <a:spcAft>
                  <a:spcPct val="35000"/>
                </a:spcAft>
              </a:pPr>
              <a:r>
                <a:rPr lang="en-US" sz="1350" kern="1200" dirty="0">
                  <a:solidFill>
                    <a:schemeClr val="bg1"/>
                  </a:solidFill>
                  <a:latin typeface="Trebuchet MS" panose="020B0603020202020204" pitchFamily="34" charset="0"/>
                </a:rPr>
                <a:t>Cells</a:t>
              </a:r>
            </a:p>
          </p:txBody>
        </p:sp>
        <p:sp>
          <p:nvSpPr>
            <p:cNvPr id="21" name="Freeform 20"/>
            <p:cNvSpPr/>
            <p:nvPr/>
          </p:nvSpPr>
          <p:spPr>
            <a:xfrm>
              <a:off x="7307174" y="2306334"/>
              <a:ext cx="1501465" cy="457200"/>
            </a:xfrm>
            <a:custGeom>
              <a:avLst/>
              <a:gdLst>
                <a:gd name="connsiteX0" fmla="*/ 0 w 1851944"/>
                <a:gd name="connsiteY0" fmla="*/ 44465 h 444654"/>
                <a:gd name="connsiteX1" fmla="*/ 44465 w 1851944"/>
                <a:gd name="connsiteY1" fmla="*/ 0 h 444654"/>
                <a:gd name="connsiteX2" fmla="*/ 1807479 w 1851944"/>
                <a:gd name="connsiteY2" fmla="*/ 0 h 444654"/>
                <a:gd name="connsiteX3" fmla="*/ 1851944 w 1851944"/>
                <a:gd name="connsiteY3" fmla="*/ 44465 h 444654"/>
                <a:gd name="connsiteX4" fmla="*/ 1851944 w 1851944"/>
                <a:gd name="connsiteY4" fmla="*/ 400189 h 444654"/>
                <a:gd name="connsiteX5" fmla="*/ 1807479 w 1851944"/>
                <a:gd name="connsiteY5" fmla="*/ 444654 h 444654"/>
                <a:gd name="connsiteX6" fmla="*/ 44465 w 1851944"/>
                <a:gd name="connsiteY6" fmla="*/ 444654 h 444654"/>
                <a:gd name="connsiteX7" fmla="*/ 0 w 1851944"/>
                <a:gd name="connsiteY7" fmla="*/ 400189 h 444654"/>
                <a:gd name="connsiteX8" fmla="*/ 0 w 1851944"/>
                <a:gd name="connsiteY8" fmla="*/ 44465 h 44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1944" h="444654">
                  <a:moveTo>
                    <a:pt x="0" y="44465"/>
                  </a:moveTo>
                  <a:cubicBezTo>
                    <a:pt x="0" y="19908"/>
                    <a:pt x="19908" y="0"/>
                    <a:pt x="44465" y="0"/>
                  </a:cubicBezTo>
                  <a:lnTo>
                    <a:pt x="1807479" y="0"/>
                  </a:lnTo>
                  <a:cubicBezTo>
                    <a:pt x="1832036" y="0"/>
                    <a:pt x="1851944" y="19908"/>
                    <a:pt x="1851944" y="44465"/>
                  </a:cubicBezTo>
                  <a:lnTo>
                    <a:pt x="1851944" y="400189"/>
                  </a:lnTo>
                  <a:cubicBezTo>
                    <a:pt x="1851944" y="424746"/>
                    <a:pt x="1832036" y="444654"/>
                    <a:pt x="1807479" y="444654"/>
                  </a:cubicBezTo>
                  <a:lnTo>
                    <a:pt x="44465" y="444654"/>
                  </a:lnTo>
                  <a:cubicBezTo>
                    <a:pt x="19908" y="444654"/>
                    <a:pt x="0" y="424746"/>
                    <a:pt x="0" y="400189"/>
                  </a:cubicBezTo>
                  <a:lnTo>
                    <a:pt x="0" y="44465"/>
                  </a:lnTo>
                  <a:close/>
                </a:path>
              </a:pathLst>
            </a:custGeom>
            <a:solidFill>
              <a:srgbClr val="535054"/>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123" tIns="41598" rIns="51123" bIns="41598" numCol="1" spcCol="1270" anchor="ctr" anchorCtr="0">
              <a:noAutofit/>
            </a:bodyPr>
            <a:lstStyle/>
            <a:p>
              <a:pPr lvl="0" algn="ctr" defTabSz="666750">
                <a:lnSpc>
                  <a:spcPct val="90000"/>
                </a:lnSpc>
                <a:spcBef>
                  <a:spcPct val="0"/>
                </a:spcBef>
                <a:spcAft>
                  <a:spcPct val="35000"/>
                </a:spcAft>
              </a:pPr>
              <a:r>
                <a:rPr lang="en-US" sz="1350" kern="1200" dirty="0">
                  <a:solidFill>
                    <a:schemeClr val="bg1"/>
                  </a:solidFill>
                  <a:latin typeface="Trebuchet MS" panose="020B0603020202020204" pitchFamily="34" charset="0"/>
                </a:rPr>
                <a:t>Liquids</a:t>
              </a:r>
            </a:p>
          </p:txBody>
        </p:sp>
        <p:sp>
          <p:nvSpPr>
            <p:cNvPr id="24" name="Freeform 23"/>
            <p:cNvSpPr/>
            <p:nvPr/>
          </p:nvSpPr>
          <p:spPr>
            <a:xfrm>
              <a:off x="7307174" y="2966577"/>
              <a:ext cx="1501465" cy="808618"/>
            </a:xfrm>
            <a:custGeom>
              <a:avLst/>
              <a:gdLst>
                <a:gd name="connsiteX0" fmla="*/ 0 w 1851944"/>
                <a:gd name="connsiteY0" fmla="*/ 44465 h 444654"/>
                <a:gd name="connsiteX1" fmla="*/ 44465 w 1851944"/>
                <a:gd name="connsiteY1" fmla="*/ 0 h 444654"/>
                <a:gd name="connsiteX2" fmla="*/ 1807479 w 1851944"/>
                <a:gd name="connsiteY2" fmla="*/ 0 h 444654"/>
                <a:gd name="connsiteX3" fmla="*/ 1851944 w 1851944"/>
                <a:gd name="connsiteY3" fmla="*/ 44465 h 444654"/>
                <a:gd name="connsiteX4" fmla="*/ 1851944 w 1851944"/>
                <a:gd name="connsiteY4" fmla="*/ 400189 h 444654"/>
                <a:gd name="connsiteX5" fmla="*/ 1807479 w 1851944"/>
                <a:gd name="connsiteY5" fmla="*/ 444654 h 444654"/>
                <a:gd name="connsiteX6" fmla="*/ 44465 w 1851944"/>
                <a:gd name="connsiteY6" fmla="*/ 444654 h 444654"/>
                <a:gd name="connsiteX7" fmla="*/ 0 w 1851944"/>
                <a:gd name="connsiteY7" fmla="*/ 400189 h 444654"/>
                <a:gd name="connsiteX8" fmla="*/ 0 w 1851944"/>
                <a:gd name="connsiteY8" fmla="*/ 44465 h 44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1944" h="444654">
                  <a:moveTo>
                    <a:pt x="0" y="44465"/>
                  </a:moveTo>
                  <a:cubicBezTo>
                    <a:pt x="0" y="19908"/>
                    <a:pt x="19908" y="0"/>
                    <a:pt x="44465" y="0"/>
                  </a:cubicBezTo>
                  <a:lnTo>
                    <a:pt x="1807479" y="0"/>
                  </a:lnTo>
                  <a:cubicBezTo>
                    <a:pt x="1832036" y="0"/>
                    <a:pt x="1851944" y="19908"/>
                    <a:pt x="1851944" y="44465"/>
                  </a:cubicBezTo>
                  <a:lnTo>
                    <a:pt x="1851944" y="400189"/>
                  </a:lnTo>
                  <a:cubicBezTo>
                    <a:pt x="1851944" y="424746"/>
                    <a:pt x="1832036" y="444654"/>
                    <a:pt x="1807479" y="444654"/>
                  </a:cubicBezTo>
                  <a:lnTo>
                    <a:pt x="44465" y="444654"/>
                  </a:lnTo>
                  <a:cubicBezTo>
                    <a:pt x="19908" y="444654"/>
                    <a:pt x="0" y="424746"/>
                    <a:pt x="0" y="400189"/>
                  </a:cubicBezTo>
                  <a:lnTo>
                    <a:pt x="0" y="44465"/>
                  </a:lnTo>
                  <a:close/>
                </a:path>
              </a:pathLst>
            </a:custGeom>
            <a:solidFill>
              <a:srgbClr val="909AB7"/>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123" tIns="41598" rIns="51123" bIns="41598" numCol="1" spcCol="1270" anchor="ctr" anchorCtr="0">
              <a:noAutofit/>
            </a:bodyPr>
            <a:lstStyle/>
            <a:p>
              <a:pPr lvl="0" algn="ctr" defTabSz="666750">
                <a:lnSpc>
                  <a:spcPct val="90000"/>
                </a:lnSpc>
                <a:spcBef>
                  <a:spcPct val="0"/>
                </a:spcBef>
                <a:spcAft>
                  <a:spcPct val="35000"/>
                </a:spcAft>
              </a:pPr>
              <a:r>
                <a:rPr lang="en-US" sz="1350" kern="1200" dirty="0">
                  <a:solidFill>
                    <a:schemeClr val="bg1"/>
                  </a:solidFill>
                  <a:latin typeface="Trebuchet MS" panose="020B0603020202020204" pitchFamily="34" charset="0"/>
                </a:rPr>
                <a:t>Disposable Reactors, </a:t>
              </a:r>
              <a:r>
                <a:rPr lang="en-US" sz="1350" kern="1200" dirty="0" err="1">
                  <a:solidFill>
                    <a:schemeClr val="bg1"/>
                  </a:solidFill>
                  <a:latin typeface="Trebuchet MS" panose="020B0603020202020204" pitchFamily="34" charset="0"/>
                </a:rPr>
                <a:t>Microcarriers</a:t>
              </a:r>
              <a:endParaRPr lang="en-US" sz="1350" kern="1200" dirty="0">
                <a:solidFill>
                  <a:schemeClr val="bg1"/>
                </a:solidFill>
                <a:latin typeface="Trebuchet MS" panose="020B0603020202020204" pitchFamily="34" charset="0"/>
              </a:endParaRPr>
            </a:p>
          </p:txBody>
        </p:sp>
      </p:grpSp>
      <p:sp>
        <p:nvSpPr>
          <p:cNvPr id="16" name="Content Placeholder 2"/>
          <p:cNvSpPr txBox="1">
            <a:spLocks/>
          </p:cNvSpPr>
          <p:nvPr/>
        </p:nvSpPr>
        <p:spPr bwMode="auto">
          <a:xfrm>
            <a:off x="3106587" y="5252897"/>
            <a:ext cx="2192773" cy="664201"/>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spcAft>
                <a:spcPts val="400"/>
              </a:spcAft>
              <a:buFont typeface="Arial" charset="0"/>
              <a:buNone/>
            </a:pPr>
            <a:r>
              <a:rPr lang="en-US" sz="2000" dirty="0">
                <a:solidFill>
                  <a:schemeClr val="bg1"/>
                </a:solidFill>
              </a:rPr>
              <a:t>Procurement</a:t>
            </a:r>
          </a:p>
          <a:p>
            <a:pPr marL="0" indent="0"/>
            <a:endParaRPr lang="en-US" sz="2000" dirty="0">
              <a:solidFill>
                <a:schemeClr val="bg1"/>
              </a:solidFill>
            </a:endParaRPr>
          </a:p>
        </p:txBody>
      </p:sp>
      <p:sp>
        <p:nvSpPr>
          <p:cNvPr id="25" name="Content Placeholder 2"/>
          <p:cNvSpPr txBox="1">
            <a:spLocks/>
          </p:cNvSpPr>
          <p:nvPr/>
        </p:nvSpPr>
        <p:spPr bwMode="auto">
          <a:xfrm>
            <a:off x="3106587" y="4368064"/>
            <a:ext cx="2192773" cy="664201"/>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lgn="ctr">
              <a:spcAft>
                <a:spcPts val="400"/>
              </a:spcAft>
              <a:buFont typeface="Arial" charset="0"/>
              <a:buNone/>
            </a:pPr>
            <a:r>
              <a:rPr lang="en-US" sz="2000" dirty="0">
                <a:solidFill>
                  <a:schemeClr val="bg1"/>
                </a:solidFill>
              </a:rPr>
              <a:t>Validation</a:t>
            </a:r>
          </a:p>
          <a:p>
            <a:pPr marL="0" indent="0"/>
            <a:endParaRPr lang="en-US" sz="2000" dirty="0">
              <a:solidFill>
                <a:schemeClr val="bg1"/>
              </a:solidFill>
            </a:endParaRPr>
          </a:p>
        </p:txBody>
      </p:sp>
      <p:sp>
        <p:nvSpPr>
          <p:cNvPr id="26" name="Content Placeholder 2"/>
          <p:cNvSpPr txBox="1">
            <a:spLocks/>
          </p:cNvSpPr>
          <p:nvPr/>
        </p:nvSpPr>
        <p:spPr bwMode="auto">
          <a:xfrm>
            <a:off x="6344152" y="4472239"/>
            <a:ext cx="3023088" cy="1733804"/>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spcAft>
                <a:spcPts val="400"/>
              </a:spcAft>
              <a:buFont typeface="Arial" charset="0"/>
              <a:buNone/>
            </a:pPr>
            <a:r>
              <a:rPr lang="en-US" sz="1800" dirty="0"/>
              <a:t>Raw Materials</a:t>
            </a:r>
          </a:p>
          <a:p>
            <a:pPr marL="0" indent="0">
              <a:spcAft>
                <a:spcPts val="400"/>
              </a:spcAft>
              <a:buFont typeface="Arial" charset="0"/>
              <a:buNone/>
            </a:pPr>
            <a:r>
              <a:rPr lang="en-US" sz="1800" dirty="0"/>
              <a:t>Equipment</a:t>
            </a:r>
          </a:p>
          <a:p>
            <a:pPr marL="0" indent="0">
              <a:spcAft>
                <a:spcPts val="400"/>
              </a:spcAft>
              <a:buFont typeface="Arial" charset="0"/>
              <a:buNone/>
            </a:pPr>
            <a:r>
              <a:rPr lang="en-US" sz="1800" dirty="0"/>
              <a:t>Cell Samples</a:t>
            </a:r>
          </a:p>
          <a:p>
            <a:pPr marL="0" indent="0">
              <a:spcAft>
                <a:spcPts val="400"/>
              </a:spcAft>
              <a:buFont typeface="Arial" charset="0"/>
              <a:buNone/>
            </a:pPr>
            <a:r>
              <a:rPr lang="en-US" sz="1800" dirty="0" err="1"/>
              <a:t>Microcarriers</a:t>
            </a:r>
            <a:endParaRPr lang="en-US" sz="1800" dirty="0"/>
          </a:p>
        </p:txBody>
      </p:sp>
      <p:sp>
        <p:nvSpPr>
          <p:cNvPr id="28" name="Content Placeholder 2"/>
          <p:cNvSpPr txBox="1">
            <a:spLocks/>
          </p:cNvSpPr>
          <p:nvPr/>
        </p:nvSpPr>
        <p:spPr bwMode="auto">
          <a:xfrm>
            <a:off x="3106587" y="3467139"/>
            <a:ext cx="2192773" cy="664201"/>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lgn="ctr">
              <a:spcAft>
                <a:spcPts val="400"/>
              </a:spcAft>
              <a:buFont typeface="Arial" charset="0"/>
              <a:buNone/>
            </a:pPr>
            <a:r>
              <a:rPr lang="en-US" sz="2000" dirty="0">
                <a:solidFill>
                  <a:schemeClr val="bg1"/>
                </a:solidFill>
              </a:rPr>
              <a:t>Procedural Controls</a:t>
            </a:r>
          </a:p>
          <a:p>
            <a:pPr marL="0" indent="0"/>
            <a:endParaRPr lang="en-US" sz="2000" dirty="0">
              <a:solidFill>
                <a:schemeClr val="bg1"/>
              </a:solidFill>
            </a:endParaRPr>
          </a:p>
        </p:txBody>
      </p:sp>
      <p:sp>
        <p:nvSpPr>
          <p:cNvPr id="29" name="Content Placeholder 2"/>
          <p:cNvSpPr txBox="1">
            <a:spLocks/>
          </p:cNvSpPr>
          <p:nvPr/>
        </p:nvSpPr>
        <p:spPr bwMode="auto">
          <a:xfrm>
            <a:off x="6333239" y="3516182"/>
            <a:ext cx="3023088" cy="1733804"/>
          </a:xfrm>
          <a:prstGeom prst="rect">
            <a:avLst/>
          </a:prstGeom>
          <a:noFill/>
          <a:ln w="9525">
            <a:noFill/>
            <a:miter lim="800000"/>
            <a:headEnd/>
            <a:tailEnd/>
          </a:ln>
        </p:spPr>
        <p:txBody>
          <a:bodyPr vert="horz" wrap="square" lIns="376155" tIns="188077" rIns="274320"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spcAft>
                <a:spcPts val="400"/>
              </a:spcAft>
              <a:buFont typeface="Arial" charset="0"/>
              <a:buNone/>
            </a:pPr>
            <a:r>
              <a:rPr lang="en-US" sz="1800" dirty="0"/>
              <a:t>Autoclaving</a:t>
            </a:r>
          </a:p>
          <a:p>
            <a:pPr marL="0" indent="0">
              <a:spcAft>
                <a:spcPts val="400"/>
              </a:spcAft>
              <a:buFont typeface="Arial" charset="0"/>
              <a:buNone/>
            </a:pPr>
            <a:r>
              <a:rPr lang="en-US" sz="1800" dirty="0"/>
              <a:t>Aseptic handling</a:t>
            </a:r>
          </a:p>
          <a:p>
            <a:pPr marL="0" indent="0">
              <a:spcAft>
                <a:spcPts val="400"/>
              </a:spcAft>
              <a:buFont typeface="Arial" charset="0"/>
              <a:buNone/>
            </a:pPr>
            <a:r>
              <a:rPr lang="en-US" sz="1800" dirty="0"/>
              <a:t>Disposable bioreactors</a:t>
            </a:r>
          </a:p>
          <a:p>
            <a:pPr marL="0" indent="0">
              <a:spcAft>
                <a:spcPts val="400"/>
              </a:spcAft>
              <a:buFont typeface="Arial" charset="0"/>
              <a:buNone/>
            </a:pPr>
            <a:r>
              <a:rPr lang="en-US" sz="1800" dirty="0"/>
              <a:t>Controlled disposal systems</a:t>
            </a:r>
          </a:p>
          <a:p>
            <a:pPr marL="0" indent="0">
              <a:spcAft>
                <a:spcPts val="400"/>
              </a:spcAft>
              <a:buFont typeface="Arial" charset="0"/>
              <a:buNone/>
            </a:pPr>
            <a:r>
              <a:rPr lang="en-US" sz="1800" dirty="0"/>
              <a:t>Virus filtration</a:t>
            </a:r>
          </a:p>
        </p:txBody>
      </p:sp>
      <p:sp>
        <p:nvSpPr>
          <p:cNvPr id="32" name="Title 1"/>
          <p:cNvSpPr txBox="1">
            <a:spLocks/>
          </p:cNvSpPr>
          <p:nvPr/>
        </p:nvSpPr>
        <p:spPr bwMode="auto">
          <a:xfrm>
            <a:off x="843403" y="203384"/>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4"/>
                </a:solidFill>
                <a:latin typeface="Gabriola" panose="04040605051002020D02" pitchFamily="82" charset="0"/>
              </a:rPr>
              <a:t>Ethically </a:t>
            </a:r>
            <a:br>
              <a:rPr lang="en-US" sz="3100" b="1" dirty="0">
                <a:solidFill>
                  <a:schemeClr val="accent4"/>
                </a:solidFill>
                <a:latin typeface="Gabriola" panose="04040605051002020D02" pitchFamily="82" charset="0"/>
              </a:rPr>
            </a:br>
            <a:r>
              <a:rPr lang="en-US" sz="3100" b="1" dirty="0">
                <a:solidFill>
                  <a:schemeClr val="accent4"/>
                </a:solidFill>
                <a:latin typeface="Gabriola" panose="04040605051002020D02" pitchFamily="82" charset="0"/>
              </a:rPr>
              <a:t>Appropriate</a:t>
            </a:r>
          </a:p>
        </p:txBody>
      </p:sp>
      <p:sp>
        <p:nvSpPr>
          <p:cNvPr id="33" name="Rounded Rectangle 32"/>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itle 1"/>
          <p:cNvSpPr txBox="1">
            <a:spLocks/>
          </p:cNvSpPr>
          <p:nvPr/>
        </p:nvSpPr>
        <p:spPr bwMode="auto">
          <a:xfrm>
            <a:off x="3453640" y="203384"/>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35" name="Rectangle 34"/>
          <p:cNvSpPr/>
          <p:nvPr/>
        </p:nvSpPr>
        <p:spPr>
          <a:xfrm rot="5400000">
            <a:off x="4333891" y="-480628"/>
            <a:ext cx="742290" cy="2493150"/>
          </a:xfrm>
          <a:prstGeom prst="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ound Same Side Corner Rectangle 35"/>
          <p:cNvSpPr/>
          <p:nvPr/>
        </p:nvSpPr>
        <p:spPr>
          <a:xfrm rot="16200000">
            <a:off x="1845924" y="-476606"/>
            <a:ext cx="740228" cy="2487168"/>
          </a:xfrm>
          <a:prstGeom prst="round2Same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7" name="Round Same Side Corner Rectangle 36"/>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itle 1"/>
          <p:cNvSpPr txBox="1">
            <a:spLocks/>
          </p:cNvSpPr>
          <p:nvPr/>
        </p:nvSpPr>
        <p:spPr bwMode="auto">
          <a:xfrm>
            <a:off x="5675409" y="203384"/>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Tree>
    <p:extLst>
      <p:ext uri="{BB962C8B-B14F-4D97-AF65-F5344CB8AC3E}">
        <p14:creationId xmlns:p14="http://schemas.microsoft.com/office/powerpoint/2010/main" val="284265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xit" presetSubtype="0" fill="hold" grpId="1" nodeType="withEffect">
                                  <p:stCondLst>
                                    <p:cond delay="0"/>
                                  </p:stCondLst>
                                  <p:childTnLst>
                                    <p:animEffect transition="out" filter="fade">
                                      <p:cBhvr>
                                        <p:cTn id="35" dur="500"/>
                                        <p:tgtEl>
                                          <p:spTgt spid="26"/>
                                        </p:tgtEl>
                                      </p:cBhvr>
                                    </p:animEffect>
                                    <p:set>
                                      <p:cBhvr>
                                        <p:cTn id="36" dur="1" fill="hold">
                                          <p:stCondLst>
                                            <p:cond delay="499"/>
                                          </p:stCondLst>
                                        </p:cTn>
                                        <p:tgtEl>
                                          <p:spTgt spid="26"/>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xit" presetSubtype="0" fill="hold" grpId="1" nodeType="withEffect">
                                  <p:stCondLst>
                                    <p:cond delay="0"/>
                                  </p:stCondLst>
                                  <p:childTnLst>
                                    <p:animEffect transition="out" filter="fade">
                                      <p:cBhvr>
                                        <p:cTn id="50" dur="500"/>
                                        <p:tgtEl>
                                          <p:spTgt spid="29"/>
                                        </p:tgtEl>
                                      </p:cBhvr>
                                    </p:animEffect>
                                    <p:set>
                                      <p:cBhvr>
                                        <p:cTn id="51" dur="1" fill="hold">
                                          <p:stCondLst>
                                            <p:cond delay="499"/>
                                          </p:stCondLst>
                                        </p:cTn>
                                        <p:tgtEl>
                                          <p:spTgt spid="29"/>
                                        </p:tgtEl>
                                        <p:attrNameLst>
                                          <p:attrName>style.visibility</p:attrName>
                                        </p:attrNameLst>
                                      </p:cBhvr>
                                      <p:to>
                                        <p:strVal val="hidden"/>
                                      </p:to>
                                    </p:set>
                                  </p:childTnLst>
                                </p:cTn>
                              </p:par>
                              <p:par>
                                <p:cTn id="52" presetID="10" presetClass="entr" presetSubtype="0" fill="hold" grpId="0" nodeType="withEffect">
                                  <p:stCondLst>
                                    <p:cond delay="500"/>
                                  </p:stCondLst>
                                  <p:childTnLst>
                                    <p:set>
                                      <p:cBhvr>
                                        <p:cTn id="53" dur="1" fill="hold">
                                          <p:stCondLst>
                                            <p:cond delay="0"/>
                                          </p:stCondLst>
                                        </p:cTn>
                                        <p:tgtEl>
                                          <p:spTgt spid="3">
                                            <p:txEl>
                                              <p:pRg st="0" end="0"/>
                                            </p:txEl>
                                          </p:spTgt>
                                        </p:tgtEl>
                                        <p:attrNameLst>
                                          <p:attrName>style.visibility</p:attrName>
                                        </p:attrNameLst>
                                      </p:cBhvr>
                                      <p:to>
                                        <p:strVal val="visible"/>
                                      </p:to>
                                    </p:set>
                                    <p:animEffect transition="in" filter="fade">
                                      <p:cBhvr>
                                        <p:cTn id="54" dur="500"/>
                                        <p:tgtEl>
                                          <p:spTgt spid="3">
                                            <p:txEl>
                                              <p:pRg st="0" end="0"/>
                                            </p:txEl>
                                          </p:spTgt>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3">
                                            <p:txEl>
                                              <p:pRg st="1" end="1"/>
                                            </p:txEl>
                                          </p:spTgt>
                                        </p:tgtEl>
                                        <p:attrNameLst>
                                          <p:attrName>style.visibility</p:attrName>
                                        </p:attrNameLst>
                                      </p:cBhvr>
                                      <p:to>
                                        <p:strVal val="visible"/>
                                      </p:to>
                                    </p:set>
                                    <p:animEffect transition="in" filter="fade">
                                      <p:cBhvr>
                                        <p:cTn id="57" dur="500"/>
                                        <p:tgtEl>
                                          <p:spTgt spid="3">
                                            <p:txEl>
                                              <p:pRg st="1" end="1"/>
                                            </p:txEl>
                                          </p:spTgt>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3">
                                            <p:txEl>
                                              <p:pRg st="2" end="2"/>
                                            </p:txEl>
                                          </p:spTgt>
                                        </p:tgtEl>
                                        <p:attrNameLst>
                                          <p:attrName>style.visibility</p:attrName>
                                        </p:attrNameLst>
                                      </p:cBhvr>
                                      <p:to>
                                        <p:strVal val="visible"/>
                                      </p:to>
                                    </p:set>
                                    <p:animEffect transition="in" filter="fade">
                                      <p:cBhvr>
                                        <p:cTn id="60" dur="500"/>
                                        <p:tgtEl>
                                          <p:spTgt spid="3">
                                            <p:txEl>
                                              <p:pRg st="2" end="2"/>
                                            </p:txEl>
                                          </p:spTgt>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3">
                                            <p:txEl>
                                              <p:pRg st="3" end="3"/>
                                            </p:txEl>
                                          </p:spTgt>
                                        </p:tgtEl>
                                        <p:attrNameLst>
                                          <p:attrName>style.visibility</p:attrName>
                                        </p:attrNameLst>
                                      </p:cBhvr>
                                      <p:to>
                                        <p:strVal val="visible"/>
                                      </p:to>
                                    </p:set>
                                    <p:animEffect transition="in" filter="fade">
                                      <p:cBhvr>
                                        <p:cTn id="63" dur="500"/>
                                        <p:tgtEl>
                                          <p:spTgt spid="3">
                                            <p:txEl>
                                              <p:pRg st="3" end="3"/>
                                            </p:txEl>
                                          </p:spTgt>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3">
                                            <p:txEl>
                                              <p:pRg st="4" end="4"/>
                                            </p:txEl>
                                          </p:spTgt>
                                        </p:tgtEl>
                                        <p:attrNameLst>
                                          <p:attrName>style.visibility</p:attrName>
                                        </p:attrNameLst>
                                      </p:cBhvr>
                                      <p:to>
                                        <p:strVal val="visible"/>
                                      </p:to>
                                    </p:set>
                                    <p:animEffect transition="in" filter="fade">
                                      <p:cBhvr>
                                        <p:cTn id="66" dur="500"/>
                                        <p:tgtEl>
                                          <p:spTgt spid="3">
                                            <p:txEl>
                                              <p:pRg st="4" end="4"/>
                                            </p:txEl>
                                          </p:spTgt>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3">
                                            <p:txEl>
                                              <p:pRg st="5" end="5"/>
                                            </p:txEl>
                                          </p:spTgt>
                                        </p:tgtEl>
                                        <p:attrNameLst>
                                          <p:attrName>style.visibility</p:attrName>
                                        </p:attrNameLst>
                                      </p:cBhvr>
                                      <p:to>
                                        <p:strVal val="visible"/>
                                      </p:to>
                                    </p:set>
                                    <p:animEffect transition="in" filter="fade">
                                      <p:cBhvr>
                                        <p:cTn id="69" dur="500"/>
                                        <p:tgtEl>
                                          <p:spTgt spid="3">
                                            <p:txEl>
                                              <p:pRg st="5" end="5"/>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27" grpId="0" animBg="1"/>
      <p:bldP spid="3" grpId="0" build="p"/>
      <p:bldP spid="2" grpId="0" animBg="1"/>
      <p:bldP spid="17" grpId="0"/>
      <p:bldP spid="17" grpId="1"/>
      <p:bldP spid="19" grpId="0" animBg="1"/>
      <p:bldP spid="16" grpId="0"/>
      <p:bldP spid="25" grpId="0"/>
      <p:bldP spid="26" grpId="0"/>
      <p:bldP spid="26" grpId="1"/>
      <p:bldP spid="28" grpId="0"/>
      <p:bldP spid="29" grpId="0"/>
      <p:bldP spid="2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2288"/>
            <a:ext cx="8229600" cy="4525863"/>
          </a:xfrm>
        </p:spPr>
        <p:txBody>
          <a:bodyPr/>
          <a:lstStyle/>
          <a:p>
            <a:pPr marL="0" indent="0">
              <a:buNone/>
            </a:pPr>
            <a:r>
              <a:rPr lang="en-US" sz="2100" b="1" i="1" dirty="0"/>
              <a:t>Safety:</a:t>
            </a:r>
            <a:r>
              <a:rPr lang="en-US" sz="2100" dirty="0"/>
              <a:t> Proposed cGMP Facility Layout</a:t>
            </a:r>
          </a:p>
        </p:txBody>
      </p:sp>
      <p:sp>
        <p:nvSpPr>
          <p:cNvPr id="4" name="Slide Number Placeholder 3"/>
          <p:cNvSpPr>
            <a:spLocks noGrp="1"/>
          </p:cNvSpPr>
          <p:nvPr>
            <p:ph type="sldNum" sz="quarter" idx="12"/>
          </p:nvPr>
        </p:nvSpPr>
        <p:spPr/>
        <p:txBody>
          <a:bodyPr/>
          <a:lstStyle/>
          <a:p>
            <a:fld id="{B7FCC395-75D0-4D22-BD06-26B23D3D716B}" type="slidenum">
              <a:rPr lang="en-US" smtClean="0"/>
              <a:pPr/>
              <a:t>5</a:t>
            </a:fld>
            <a:endParaRPr lang="en-US"/>
          </a:p>
        </p:txBody>
      </p:sp>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1600200" y="1976011"/>
            <a:ext cx="5943600" cy="4457700"/>
          </a:xfrm>
          <a:prstGeom prst="rect">
            <a:avLst/>
          </a:prstGeom>
        </p:spPr>
      </p:pic>
      <p:sp>
        <p:nvSpPr>
          <p:cNvPr id="13" name="Title 1"/>
          <p:cNvSpPr txBox="1">
            <a:spLocks/>
          </p:cNvSpPr>
          <p:nvPr/>
        </p:nvSpPr>
        <p:spPr bwMode="auto">
          <a:xfrm>
            <a:off x="843403" y="203384"/>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4"/>
                </a:solidFill>
                <a:latin typeface="Gabriola" panose="04040605051002020D02" pitchFamily="82" charset="0"/>
              </a:rPr>
              <a:t>Ethically </a:t>
            </a:r>
            <a:br>
              <a:rPr lang="en-US" sz="3100" b="1" dirty="0">
                <a:solidFill>
                  <a:schemeClr val="accent4"/>
                </a:solidFill>
                <a:latin typeface="Gabriola" panose="04040605051002020D02" pitchFamily="82" charset="0"/>
              </a:rPr>
            </a:br>
            <a:r>
              <a:rPr lang="en-US" sz="3100" b="1" dirty="0">
                <a:solidFill>
                  <a:schemeClr val="accent4"/>
                </a:solidFill>
                <a:latin typeface="Gabriola" panose="04040605051002020D02" pitchFamily="82" charset="0"/>
              </a:rPr>
              <a:t>Appropriate</a:t>
            </a:r>
          </a:p>
        </p:txBody>
      </p:sp>
      <p:sp>
        <p:nvSpPr>
          <p:cNvPr id="14" name="Rounded Rectangle 13"/>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itle 1"/>
          <p:cNvSpPr txBox="1">
            <a:spLocks/>
          </p:cNvSpPr>
          <p:nvPr/>
        </p:nvSpPr>
        <p:spPr bwMode="auto">
          <a:xfrm>
            <a:off x="3453640" y="203384"/>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16" name="Rectangle 15"/>
          <p:cNvSpPr/>
          <p:nvPr/>
        </p:nvSpPr>
        <p:spPr>
          <a:xfrm rot="5400000">
            <a:off x="4333891" y="-480628"/>
            <a:ext cx="742290" cy="2493150"/>
          </a:xfrm>
          <a:prstGeom prst="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ound Same Side Corner Rectangle 16"/>
          <p:cNvSpPr/>
          <p:nvPr/>
        </p:nvSpPr>
        <p:spPr>
          <a:xfrm rot="16200000">
            <a:off x="1845924" y="-476606"/>
            <a:ext cx="740228" cy="2487168"/>
          </a:xfrm>
          <a:prstGeom prst="round2Same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8" name="Round Same Side Corner Rectangle 17"/>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itle 1"/>
          <p:cNvSpPr txBox="1">
            <a:spLocks/>
          </p:cNvSpPr>
          <p:nvPr/>
        </p:nvSpPr>
        <p:spPr bwMode="auto">
          <a:xfrm>
            <a:off x="5675409" y="203384"/>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Tree>
    <p:extLst>
      <p:ext uri="{BB962C8B-B14F-4D97-AF65-F5344CB8AC3E}">
        <p14:creationId xmlns:p14="http://schemas.microsoft.com/office/powerpoint/2010/main" val="4156000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FCC395-75D0-4D22-BD06-26B23D3D716B}" type="slidenum">
              <a:rPr lang="en-US" smtClean="0"/>
              <a:pPr/>
              <a:t>6</a:t>
            </a:fld>
            <a:endParaRPr lang="en-US"/>
          </a:p>
        </p:txBody>
      </p:sp>
      <p:sp>
        <p:nvSpPr>
          <p:cNvPr id="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8" name="Rounded Rectangle 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1" name="Round Same Side Corner Rectangle 1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rot="5400000">
            <a:off x="1238178" y="2842340"/>
            <a:ext cx="923196" cy="531485"/>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itle 1"/>
          <p:cNvSpPr txBox="1">
            <a:spLocks/>
          </p:cNvSpPr>
          <p:nvPr/>
        </p:nvSpPr>
        <p:spPr bwMode="auto">
          <a:xfrm>
            <a:off x="69887" y="1503484"/>
            <a:ext cx="2327793"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gn="l">
              <a:lnSpc>
                <a:spcPts val="2600"/>
              </a:lnSpc>
            </a:pPr>
            <a:r>
              <a:rPr lang="en-US" sz="1500" dirty="0" err="1">
                <a:solidFill>
                  <a:schemeClr val="accent6"/>
                </a:solidFill>
              </a:rPr>
              <a:t>ThawSTAR</a:t>
            </a:r>
            <a:r>
              <a:rPr lang="en-US" sz="1500" dirty="0">
                <a:solidFill>
                  <a:schemeClr val="accent6"/>
                </a:solidFill>
              </a:rPr>
              <a:t>® system standardizes thawing</a:t>
            </a:r>
          </a:p>
        </p:txBody>
      </p:sp>
      <p:pic>
        <p:nvPicPr>
          <p:cNvPr id="18" name="Picture 17"/>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5791"/>
          <a:stretch/>
        </p:blipFill>
        <p:spPr>
          <a:xfrm>
            <a:off x="1434035" y="1440023"/>
            <a:ext cx="6803451" cy="4937760"/>
          </a:xfrm>
          <a:prstGeom prst="rect">
            <a:avLst/>
          </a:prstGeom>
        </p:spPr>
      </p:pic>
    </p:spTree>
    <p:extLst>
      <p:ext uri="{BB962C8B-B14F-4D97-AF65-F5344CB8AC3E}">
        <p14:creationId xmlns:p14="http://schemas.microsoft.com/office/powerpoint/2010/main" val="420836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FCC395-75D0-4D22-BD06-26B23D3D716B}" type="slidenum">
              <a:rPr lang="en-US" smtClean="0"/>
              <a:pPr/>
              <a:t>7</a:t>
            </a:fld>
            <a:endParaRPr lang="en-US"/>
          </a:p>
        </p:txBody>
      </p:sp>
      <p:pic>
        <p:nvPicPr>
          <p:cNvPr id="6" name="Picture 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5791"/>
          <a:stretch/>
        </p:blipFill>
        <p:spPr>
          <a:xfrm>
            <a:off x="1434035" y="1440023"/>
            <a:ext cx="6803451" cy="4937760"/>
          </a:xfrm>
          <a:prstGeom prst="rect">
            <a:avLst/>
          </a:prstGeom>
        </p:spPr>
      </p:pic>
      <p:sp>
        <p:nvSpPr>
          <p:cNvPr id="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8" name="Rounded Rectangle 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1" name="Round Same Side Corner Rectangle 1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rot="5400000">
            <a:off x="4888420" y="594533"/>
            <a:ext cx="990285" cy="2561998"/>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itle 1"/>
          <p:cNvSpPr txBox="1">
            <a:spLocks/>
          </p:cNvSpPr>
          <p:nvPr/>
        </p:nvSpPr>
        <p:spPr bwMode="auto">
          <a:xfrm>
            <a:off x="151763" y="1198988"/>
            <a:ext cx="567983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marL="342900" indent="-342900" algn="l">
              <a:lnSpc>
                <a:spcPts val="2600"/>
              </a:lnSpc>
              <a:buAutoNum type="arabicPeriod"/>
            </a:pPr>
            <a:r>
              <a:rPr lang="en-US" sz="1500" dirty="0">
                <a:solidFill>
                  <a:schemeClr val="accent6"/>
                </a:solidFill>
              </a:rPr>
              <a:t>All inputs cGMP-certified</a:t>
            </a:r>
          </a:p>
          <a:p>
            <a:pPr marL="342900" indent="-342900" algn="l">
              <a:lnSpc>
                <a:spcPts val="2600"/>
              </a:lnSpc>
              <a:buAutoNum type="arabicPeriod"/>
            </a:pPr>
            <a:r>
              <a:rPr lang="en-US" sz="1500" dirty="0">
                <a:solidFill>
                  <a:schemeClr val="accent6"/>
                </a:solidFill>
              </a:rPr>
              <a:t>Serum-free, </a:t>
            </a:r>
            <a:r>
              <a:rPr lang="en-US" sz="1500" dirty="0" err="1">
                <a:solidFill>
                  <a:schemeClr val="accent6"/>
                </a:solidFill>
              </a:rPr>
              <a:t>xeno</a:t>
            </a:r>
            <a:r>
              <a:rPr lang="en-US" sz="1500" dirty="0">
                <a:solidFill>
                  <a:schemeClr val="accent6"/>
                </a:solidFill>
              </a:rPr>
              <a:t>-free materials</a:t>
            </a:r>
          </a:p>
          <a:p>
            <a:pPr marL="342900" indent="-342900" algn="l">
              <a:lnSpc>
                <a:spcPts val="2600"/>
              </a:lnSpc>
              <a:buAutoNum type="arabicPeriod"/>
            </a:pPr>
            <a:r>
              <a:rPr lang="en-US" sz="1500" dirty="0">
                <a:solidFill>
                  <a:schemeClr val="accent6"/>
                </a:solidFill>
              </a:rPr>
              <a:t>Filtration</a:t>
            </a:r>
          </a:p>
        </p:txBody>
      </p:sp>
      <p:sp>
        <p:nvSpPr>
          <p:cNvPr id="14" name="Rectangle 13"/>
          <p:cNvSpPr/>
          <p:nvPr/>
        </p:nvSpPr>
        <p:spPr>
          <a:xfrm rot="5400000">
            <a:off x="3852077" y="4165673"/>
            <a:ext cx="1134526" cy="2561998"/>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3711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4168"/>
            <a:ext cx="8337884" cy="4525863"/>
          </a:xfrm>
        </p:spPr>
        <p:txBody>
          <a:bodyPr/>
          <a:lstStyle/>
          <a:p>
            <a:r>
              <a:rPr lang="en-US" sz="2000" dirty="0"/>
              <a:t>Pall </a:t>
            </a:r>
            <a:r>
              <a:rPr lang="en-US" sz="2000" dirty="0" err="1"/>
              <a:t>SoloHill</a:t>
            </a:r>
            <a:r>
              <a:rPr lang="en-US" sz="2000" dirty="0"/>
              <a:t> Plastic Plus optimal </a:t>
            </a:r>
            <a:r>
              <a:rPr lang="en-US" sz="2000" dirty="0" err="1"/>
              <a:t>microcarrier</a:t>
            </a:r>
            <a:endParaRPr lang="en-US" sz="2000" dirty="0"/>
          </a:p>
          <a:p>
            <a:pPr lvl="4"/>
            <a:r>
              <a:rPr lang="en-US" sz="1800" dirty="0"/>
              <a:t>Non-xenogeneic</a:t>
            </a:r>
          </a:p>
          <a:p>
            <a:pPr lvl="4"/>
            <a:r>
              <a:rPr lang="en-US" sz="1800" dirty="0"/>
              <a:t>Withstand autoclaving</a:t>
            </a:r>
          </a:p>
          <a:p>
            <a:pPr lvl="4"/>
            <a:r>
              <a:rPr lang="en-US" sz="1800" dirty="0"/>
              <a:t>Relatively inexpensive</a:t>
            </a:r>
          </a:p>
          <a:p>
            <a:pPr lvl="4"/>
            <a:r>
              <a:rPr lang="en-US" sz="1800" dirty="0"/>
              <a:t>High cell attachment (even in FBS-free media)</a:t>
            </a:r>
          </a:p>
          <a:p>
            <a:pPr lvl="4"/>
            <a:r>
              <a:rPr lang="en-US" sz="1800" dirty="0"/>
              <a:t>Lack of </a:t>
            </a:r>
            <a:r>
              <a:rPr lang="en-US" sz="1800" dirty="0" err="1"/>
              <a:t>micropores</a:t>
            </a:r>
            <a:r>
              <a:rPr lang="en-US" sz="1800" dirty="0"/>
              <a:t> allows easy detachment</a:t>
            </a:r>
          </a:p>
          <a:p>
            <a:pPr lvl="4"/>
            <a:r>
              <a:rPr lang="en-US" sz="1800" dirty="0"/>
              <a:t>Available in small diameters</a:t>
            </a:r>
          </a:p>
          <a:p>
            <a:pPr lvl="5"/>
            <a:r>
              <a:rPr lang="en-US" sz="1750" dirty="0"/>
              <a:t>Cells experience minimal shear force as long as Kolmogorov eddy length &gt;1/2D</a:t>
            </a:r>
            <a:r>
              <a:rPr lang="en-US" sz="1750" baseline="-25000" dirty="0"/>
              <a:t>microcarrier</a:t>
            </a:r>
            <a:endParaRPr lang="en-US" sz="1750" dirty="0"/>
          </a:p>
          <a:p>
            <a:pPr lvl="1"/>
            <a:endParaRPr lang="en-US" dirty="0">
              <a:solidFill>
                <a:schemeClr val="accent6"/>
              </a:solidFill>
            </a:endParaRPr>
          </a:p>
        </p:txBody>
      </p:sp>
      <p:sp>
        <p:nvSpPr>
          <p:cNvPr id="4" name="Slide Number Placeholder 3"/>
          <p:cNvSpPr>
            <a:spLocks noGrp="1"/>
          </p:cNvSpPr>
          <p:nvPr>
            <p:ph type="sldNum" sz="quarter" idx="12"/>
          </p:nvPr>
        </p:nvSpPr>
        <p:spPr/>
        <p:txBody>
          <a:bodyPr/>
          <a:lstStyle/>
          <a:p>
            <a:fld id="{B7FCC395-75D0-4D22-BD06-26B23D3D716B}" type="slidenum">
              <a:rPr lang="en-US" smtClean="0"/>
              <a:pPr/>
              <a:t>8</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118" y="2266516"/>
            <a:ext cx="2061616" cy="1957309"/>
          </a:xfrm>
          <a:prstGeom prst="rect">
            <a:avLst/>
          </a:prstGeom>
        </p:spPr>
      </p:pic>
      <p:sp>
        <p:nvSpPr>
          <p:cNvPr id="21" name="TextBox 20"/>
          <p:cNvSpPr txBox="1"/>
          <p:nvPr/>
        </p:nvSpPr>
        <p:spPr>
          <a:xfrm>
            <a:off x="-14990" y="6278199"/>
            <a:ext cx="7552593" cy="276999"/>
          </a:xfrm>
          <a:prstGeom prst="rect">
            <a:avLst/>
          </a:prstGeom>
          <a:noFill/>
        </p:spPr>
        <p:txBody>
          <a:bodyPr wrap="square" rtlCol="0">
            <a:spAutoFit/>
          </a:bodyPr>
          <a:lstStyle/>
          <a:p>
            <a:r>
              <a:rPr lang="en-US" sz="1200" i="1" dirty="0">
                <a:latin typeface="Trebuchet MS" panose="020B0603020202020204" pitchFamily="34" charset="0"/>
              </a:rPr>
              <a:t>http://ru.pall.com/main/biopharmaceuticals/bioprocess-vision-issue.page</a:t>
            </a:r>
          </a:p>
        </p:txBody>
      </p:sp>
      <p:pic>
        <p:nvPicPr>
          <p:cNvPr id="22" name="Picture 21"/>
          <p:cNvPicPr>
            <a:picLocks noChangeAspect="1"/>
          </p:cNvPicPr>
          <p:nvPr/>
        </p:nvPicPr>
        <p:blipFill rotWithShape="1">
          <a:blip r:embed="rId4"/>
          <a:srcRect t="5391"/>
          <a:stretch/>
        </p:blipFill>
        <p:spPr>
          <a:xfrm>
            <a:off x="3351528" y="4398333"/>
            <a:ext cx="5441516" cy="1920240"/>
          </a:xfrm>
          <a:prstGeom prst="rect">
            <a:avLst/>
          </a:prstGeom>
        </p:spPr>
      </p:pic>
      <p:sp>
        <p:nvSpPr>
          <p:cNvPr id="23"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4" name="Rounded Rectangle 23"/>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26"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27" name="Round Same Side Corner Rectangle 26"/>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 Same Side Corner Rectangle 27"/>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ectangle 28"/>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176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FCC395-75D0-4D22-BD06-26B23D3D716B}" type="slidenum">
              <a:rPr lang="en-US" smtClean="0"/>
              <a:pPr/>
              <a:t>9</a:t>
            </a:fld>
            <a:endParaRPr lang="en-US"/>
          </a:p>
        </p:txBody>
      </p:sp>
      <p:pic>
        <p:nvPicPr>
          <p:cNvPr id="6" name="Picture 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1189" t="20339" r="32928" b="31762"/>
          <a:stretch/>
        </p:blipFill>
        <p:spPr>
          <a:xfrm>
            <a:off x="222727" y="1357142"/>
            <a:ext cx="4035669" cy="2365130"/>
          </a:xfrm>
          <a:prstGeom prst="rect">
            <a:avLst/>
          </a:prstGeom>
        </p:spPr>
      </p:pic>
      <p:sp>
        <p:nvSpPr>
          <p:cNvPr id="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8" name="Rounded Rectangle 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1" name="Round Same Side Corner Rectangle 1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Content Placeholder 2"/>
          <p:cNvSpPr>
            <a:spLocks noGrp="1"/>
          </p:cNvSpPr>
          <p:nvPr>
            <p:ph idx="1"/>
          </p:nvPr>
        </p:nvSpPr>
        <p:spPr>
          <a:xfrm>
            <a:off x="3975503" y="1475921"/>
            <a:ext cx="5419163" cy="2045480"/>
          </a:xfrm>
        </p:spPr>
        <p:txBody>
          <a:bodyPr/>
          <a:lstStyle/>
          <a:p>
            <a:pPr marL="0" indent="0">
              <a:buNone/>
            </a:pPr>
            <a:r>
              <a:rPr lang="en-US" sz="2000" dirty="0">
                <a:solidFill>
                  <a:schemeClr val="accent6"/>
                </a:solidFill>
              </a:rPr>
              <a:t>PBS Biotech Vertical Wheel Bioreactor</a:t>
            </a:r>
          </a:p>
          <a:p>
            <a:pPr lvl="1"/>
            <a:r>
              <a:rPr lang="en-US" sz="1800" dirty="0"/>
              <a:t>Vertical wheel minimizes shear stress</a:t>
            </a:r>
          </a:p>
          <a:p>
            <a:pPr lvl="1"/>
            <a:r>
              <a:rPr lang="en-US" sz="1800" dirty="0"/>
              <a:t>Already optimized for MSC culture</a:t>
            </a:r>
          </a:p>
          <a:p>
            <a:pPr lvl="1"/>
            <a:r>
              <a:rPr lang="en-US" sz="1800" dirty="0"/>
              <a:t>Scalable</a:t>
            </a:r>
          </a:p>
          <a:p>
            <a:pPr lvl="1"/>
            <a:r>
              <a:rPr lang="en-US" sz="1800" dirty="0"/>
              <a:t>Accommodates </a:t>
            </a:r>
            <a:r>
              <a:rPr lang="en-US" sz="1800" dirty="0" err="1"/>
              <a:t>microcarriers</a:t>
            </a:r>
            <a:endParaRPr lang="en-US" sz="1800" dirty="0"/>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2539" y="3543958"/>
            <a:ext cx="2529312" cy="2517709"/>
          </a:xfrm>
          <a:prstGeom prst="ellipse">
            <a:avLst/>
          </a:prstGeom>
          <a:effectLst/>
        </p:spPr>
      </p:pic>
      <p:sp>
        <p:nvSpPr>
          <p:cNvPr id="19" name="Content Placeholder 2"/>
          <p:cNvSpPr txBox="1">
            <a:spLocks/>
          </p:cNvSpPr>
          <p:nvPr/>
        </p:nvSpPr>
        <p:spPr bwMode="auto">
          <a:xfrm>
            <a:off x="-222102" y="3744829"/>
            <a:ext cx="6552564" cy="2634073"/>
          </a:xfrm>
          <a:prstGeom prst="rect">
            <a:avLst/>
          </a:prstGeom>
          <a:noFill/>
          <a:ln w="9525">
            <a:noFill/>
            <a:miter lim="800000"/>
            <a:headEnd/>
            <a:tailEnd/>
          </a:ln>
        </p:spPr>
        <p:txBody>
          <a:bodyPr vert="horz" wrap="square" lIns="376155" tIns="188077" rIns="376155" bIns="188077" numCol="1" anchor="t" anchorCtr="0" compatLnSpc="1">
            <a:prstTxWarp prst="textNoShape">
              <a:avLst/>
            </a:prstTxWarp>
          </a:bodyPr>
          <a:lstStyle>
            <a:lvl1pPr marL="377675" indent="-377675" algn="l" defTabSz="503566" rtl="0" eaLnBrk="0" fontAlgn="base" hangingPunct="0">
              <a:spcBef>
                <a:spcPct val="20000"/>
              </a:spcBef>
              <a:spcAft>
                <a:spcPct val="0"/>
              </a:spcAft>
              <a:buFont typeface="Arial" charset="0"/>
              <a:buChar char="•"/>
              <a:defRPr sz="2350" kern="1200">
                <a:solidFill>
                  <a:schemeClr val="tx1"/>
                </a:solidFill>
                <a:latin typeface="Trebuchet MS" panose="020B0603020202020204" pitchFamily="34" charset="0"/>
                <a:ea typeface="+mn-ea"/>
                <a:cs typeface="+mn-cs"/>
              </a:defRPr>
            </a:lvl1pPr>
            <a:lvl2pPr marL="818296" indent="-314729" algn="l" defTabSz="503566" rtl="0" eaLnBrk="0" fontAlgn="base" hangingPunct="0">
              <a:spcBef>
                <a:spcPct val="20000"/>
              </a:spcBef>
              <a:spcAft>
                <a:spcPct val="0"/>
              </a:spcAft>
              <a:buFont typeface="Arial" charset="0"/>
              <a:buChar char="–"/>
              <a:defRPr sz="2200" kern="1200">
                <a:solidFill>
                  <a:schemeClr val="tx1"/>
                </a:solidFill>
                <a:latin typeface="Trebuchet MS" panose="020B0603020202020204" pitchFamily="34" charset="0"/>
                <a:ea typeface="+mn-ea"/>
                <a:cs typeface="+mn-cs"/>
              </a:defRPr>
            </a:lvl2pPr>
            <a:lvl3pPr marL="1259342" indent="-251358" algn="l" defTabSz="503566" rtl="0" eaLnBrk="0" fontAlgn="base" hangingPunct="0">
              <a:spcBef>
                <a:spcPct val="20000"/>
              </a:spcBef>
              <a:spcAft>
                <a:spcPct val="0"/>
              </a:spcAft>
              <a:buFont typeface="Arial" charset="0"/>
              <a:buChar char="•"/>
              <a:defRPr sz="2050" kern="1200">
                <a:solidFill>
                  <a:schemeClr val="tx1"/>
                </a:solidFill>
                <a:latin typeface="Trebuchet MS" panose="020B0603020202020204" pitchFamily="34" charset="0"/>
                <a:ea typeface="+mn-ea"/>
                <a:cs typeface="+mn-cs"/>
              </a:defRPr>
            </a:lvl3pPr>
            <a:lvl4pPr marL="1762909"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4pPr>
            <a:lvl5pPr marL="2267327" indent="-251358" algn="l" defTabSz="503566" rtl="0" eaLnBrk="0" fontAlgn="base" hangingPunct="0">
              <a:spcBef>
                <a:spcPct val="20000"/>
              </a:spcBef>
              <a:spcAft>
                <a:spcPct val="0"/>
              </a:spcAft>
              <a:buFont typeface="Arial" charset="0"/>
              <a:buChar char="»"/>
              <a:defRPr sz="1900" kern="1200">
                <a:solidFill>
                  <a:schemeClr val="tx1"/>
                </a:solidFill>
                <a:latin typeface="Trebuchet MS" panose="020B0603020202020204" pitchFamily="34" charset="0"/>
                <a:ea typeface="+mn-ea"/>
                <a:cs typeface="+mn-cs"/>
              </a:defRPr>
            </a:lvl5pPr>
            <a:lvl6pPr marL="2771344" indent="-251940" algn="l" defTabSz="503881" rtl="0" eaLnBrk="1" latinLnBrk="0" hangingPunct="1">
              <a:spcBef>
                <a:spcPct val="20000"/>
              </a:spcBef>
              <a:buFont typeface="Arial"/>
              <a:buChar char="•"/>
              <a:defRPr sz="2224" kern="1200">
                <a:solidFill>
                  <a:schemeClr val="tx1"/>
                </a:solidFill>
                <a:latin typeface="+mn-lt"/>
                <a:ea typeface="+mn-ea"/>
                <a:cs typeface="+mn-cs"/>
              </a:defRPr>
            </a:lvl6pPr>
            <a:lvl7pPr marL="3275225" indent="-251940" algn="l" defTabSz="503881" rtl="0" eaLnBrk="1" latinLnBrk="0" hangingPunct="1">
              <a:spcBef>
                <a:spcPct val="20000"/>
              </a:spcBef>
              <a:buFont typeface="Arial"/>
              <a:buChar char="•"/>
              <a:defRPr sz="2224" kern="1200">
                <a:solidFill>
                  <a:schemeClr val="tx1"/>
                </a:solidFill>
                <a:latin typeface="+mn-lt"/>
                <a:ea typeface="+mn-ea"/>
                <a:cs typeface="+mn-cs"/>
              </a:defRPr>
            </a:lvl7pPr>
            <a:lvl8pPr marL="3779106" indent="-251940" algn="l" defTabSz="503881" rtl="0" eaLnBrk="1" latinLnBrk="0" hangingPunct="1">
              <a:spcBef>
                <a:spcPct val="20000"/>
              </a:spcBef>
              <a:buFont typeface="Arial"/>
              <a:buChar char="•"/>
              <a:defRPr sz="2224" kern="1200">
                <a:solidFill>
                  <a:schemeClr val="tx1"/>
                </a:solidFill>
                <a:latin typeface="+mn-lt"/>
                <a:ea typeface="+mn-ea"/>
                <a:cs typeface="+mn-cs"/>
              </a:defRPr>
            </a:lvl8pPr>
            <a:lvl9pPr marL="4282987" indent="-251940" algn="l" defTabSz="503881" rtl="0" eaLnBrk="1" latinLnBrk="0" hangingPunct="1">
              <a:spcBef>
                <a:spcPct val="20000"/>
              </a:spcBef>
              <a:buFont typeface="Arial"/>
              <a:buChar char="•"/>
              <a:defRPr sz="2224" kern="1200">
                <a:solidFill>
                  <a:schemeClr val="tx1"/>
                </a:solidFill>
                <a:latin typeface="+mn-lt"/>
                <a:ea typeface="+mn-ea"/>
                <a:cs typeface="+mn-cs"/>
              </a:defRPr>
            </a:lvl9pPr>
          </a:lstStyle>
          <a:p>
            <a:pPr marL="0" indent="0">
              <a:buNone/>
            </a:pPr>
            <a:r>
              <a:rPr lang="en-US" sz="1950" dirty="0">
                <a:solidFill>
                  <a:schemeClr val="accent6"/>
                </a:solidFill>
              </a:rPr>
              <a:t>Bioreactor conditions</a:t>
            </a:r>
          </a:p>
          <a:p>
            <a:pPr lvl="1"/>
            <a:r>
              <a:rPr lang="en-US" sz="1800" dirty="0"/>
              <a:t>Higher proliferation under hypoxic conditions </a:t>
            </a:r>
          </a:p>
          <a:p>
            <a:pPr lvl="1"/>
            <a:r>
              <a:rPr lang="en-US" sz="1800" dirty="0"/>
              <a:t>Differentiate with EGF and FGF2 growth factors</a:t>
            </a:r>
          </a:p>
          <a:p>
            <a:pPr lvl="1"/>
            <a:r>
              <a:rPr lang="en-US" sz="1800" dirty="0"/>
              <a:t>Better differentiation at 32°C</a:t>
            </a:r>
          </a:p>
          <a:p>
            <a:pPr lvl="1"/>
            <a:r>
              <a:rPr lang="en-US" sz="1800" dirty="0"/>
              <a:t>Passage by detaching cells from </a:t>
            </a:r>
            <a:r>
              <a:rPr lang="en-US" sz="1800" dirty="0" err="1"/>
              <a:t>microcarriers</a:t>
            </a:r>
            <a:r>
              <a:rPr lang="en-US" sz="1800" dirty="0"/>
              <a:t> at high agitation</a:t>
            </a:r>
          </a:p>
          <a:p>
            <a:pPr lvl="1"/>
            <a:r>
              <a:rPr lang="en-US" sz="1800" dirty="0"/>
              <a:t>Final separation: </a:t>
            </a:r>
            <a:r>
              <a:rPr lang="en-US" sz="1800" dirty="0" err="1"/>
              <a:t>xeno</a:t>
            </a:r>
            <a:r>
              <a:rPr lang="en-US" sz="1800" dirty="0"/>
              <a:t>-free </a:t>
            </a:r>
            <a:r>
              <a:rPr lang="en-US" sz="1800" dirty="0" err="1"/>
              <a:t>trypsinization</a:t>
            </a:r>
            <a:endParaRPr lang="en-US" sz="1800" dirty="0"/>
          </a:p>
          <a:p>
            <a:pPr lvl="1"/>
            <a:endParaRPr lang="en-US" dirty="0">
              <a:solidFill>
                <a:schemeClr val="accent6"/>
              </a:solidFill>
            </a:endParaRPr>
          </a:p>
        </p:txBody>
      </p:sp>
      <p:sp>
        <p:nvSpPr>
          <p:cNvPr id="2" name="Rectangle 1"/>
          <p:cNvSpPr/>
          <p:nvPr/>
        </p:nvSpPr>
        <p:spPr>
          <a:xfrm>
            <a:off x="4572000" y="6267453"/>
            <a:ext cx="4572000" cy="276999"/>
          </a:xfrm>
          <a:prstGeom prst="rect">
            <a:avLst/>
          </a:prstGeom>
        </p:spPr>
        <p:txBody>
          <a:bodyPr>
            <a:spAutoFit/>
          </a:bodyPr>
          <a:lstStyle/>
          <a:p>
            <a:pPr algn="r"/>
            <a:r>
              <a:rPr lang="en-US" sz="1200" i="1" dirty="0">
                <a:latin typeface="Trebuchet MS" panose="020B0603020202020204" pitchFamily="34" charset="0"/>
              </a:rPr>
              <a:t>http://www.pbsbiotech.com/pbs-3.html</a:t>
            </a:r>
          </a:p>
        </p:txBody>
      </p:sp>
    </p:spTree>
    <p:extLst>
      <p:ext uri="{BB962C8B-B14F-4D97-AF65-F5344CB8AC3E}">
        <p14:creationId xmlns:p14="http://schemas.microsoft.com/office/powerpoint/2010/main" val="402445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1000"/>
                                        <p:tgtEl>
                                          <p:spTgt spid="16">
                                            <p:txEl>
                                              <p:pRg st="0" end="0"/>
                                            </p:txEl>
                                          </p:spTgt>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fade">
                                      <p:cBhvr>
                                        <p:cTn id="10" dur="1000"/>
                                        <p:tgtEl>
                                          <p:spTgt spid="16">
                                            <p:txEl>
                                              <p:pRg st="1" end="1"/>
                                            </p:txEl>
                                          </p:spTgt>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animEffect transition="in" filter="fade">
                                      <p:cBhvr>
                                        <p:cTn id="13" dur="1000"/>
                                        <p:tgtEl>
                                          <p:spTgt spid="16">
                                            <p:txEl>
                                              <p:pRg st="2" end="2"/>
                                            </p:txEl>
                                          </p:spTgt>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16">
                                            <p:txEl>
                                              <p:pRg st="3" end="3"/>
                                            </p:txEl>
                                          </p:spTgt>
                                        </p:tgtEl>
                                        <p:attrNameLst>
                                          <p:attrName>style.visibility</p:attrName>
                                        </p:attrNameLst>
                                      </p:cBhvr>
                                      <p:to>
                                        <p:strVal val="visible"/>
                                      </p:to>
                                    </p:set>
                                    <p:animEffect transition="in" filter="fade">
                                      <p:cBhvr>
                                        <p:cTn id="16" dur="1000"/>
                                        <p:tgtEl>
                                          <p:spTgt spid="16">
                                            <p:txEl>
                                              <p:pRg st="3" end="3"/>
                                            </p:txEl>
                                          </p:spTgt>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animEffect transition="in" filter="fade">
                                      <p:cBhvr>
                                        <p:cTn id="19" dur="1000"/>
                                        <p:tgtEl>
                                          <p:spTgt spid="16">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childTnLst>
                                </p:cTn>
                              </p:par>
                              <p:par>
                                <p:cTn id="31" presetID="10" presetClass="exit" presetSubtype="0" fill="hold" grpId="0" nodeType="withEffect">
                                  <p:stCondLst>
                                    <p:cond delay="0"/>
                                  </p:stCondLst>
                                  <p:childTnLst>
                                    <p:animEffect transition="out" filter="fade">
                                      <p:cBhvr>
                                        <p:cTn id="32" dur="500"/>
                                        <p:tgtEl>
                                          <p:spTgt spid="16">
                                            <p:txEl>
                                              <p:pRg st="0" end="0"/>
                                            </p:txEl>
                                          </p:spTgt>
                                        </p:tgtEl>
                                      </p:cBhvr>
                                    </p:animEffect>
                                    <p:set>
                                      <p:cBhvr>
                                        <p:cTn id="33" dur="1" fill="hold">
                                          <p:stCondLst>
                                            <p:cond delay="499"/>
                                          </p:stCondLst>
                                        </p:cTn>
                                        <p:tgtEl>
                                          <p:spTgt spid="16">
                                            <p:txEl>
                                              <p:pRg st="0" end="0"/>
                                            </p:txEl>
                                          </p:spTgt>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6">
                                            <p:txEl>
                                              <p:pRg st="1" end="1"/>
                                            </p:txEl>
                                          </p:spTgt>
                                        </p:tgtEl>
                                      </p:cBhvr>
                                    </p:animEffect>
                                    <p:set>
                                      <p:cBhvr>
                                        <p:cTn id="36" dur="1" fill="hold">
                                          <p:stCondLst>
                                            <p:cond delay="499"/>
                                          </p:stCondLst>
                                        </p:cTn>
                                        <p:tgtEl>
                                          <p:spTgt spid="16">
                                            <p:txEl>
                                              <p:pRg st="1" end="1"/>
                                            </p:txEl>
                                          </p:spTgt>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6">
                                            <p:txEl>
                                              <p:pRg st="2" end="2"/>
                                            </p:txEl>
                                          </p:spTgt>
                                        </p:tgtEl>
                                      </p:cBhvr>
                                    </p:animEffect>
                                    <p:set>
                                      <p:cBhvr>
                                        <p:cTn id="39" dur="1" fill="hold">
                                          <p:stCondLst>
                                            <p:cond delay="499"/>
                                          </p:stCondLst>
                                        </p:cTn>
                                        <p:tgtEl>
                                          <p:spTgt spid="16">
                                            <p:txEl>
                                              <p:pRg st="2" end="2"/>
                                            </p:txEl>
                                          </p:spTgt>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6">
                                            <p:txEl>
                                              <p:pRg st="3" end="3"/>
                                            </p:txEl>
                                          </p:spTgt>
                                        </p:tgtEl>
                                      </p:cBhvr>
                                    </p:animEffect>
                                    <p:set>
                                      <p:cBhvr>
                                        <p:cTn id="42" dur="1" fill="hold">
                                          <p:stCondLst>
                                            <p:cond delay="499"/>
                                          </p:stCondLst>
                                        </p:cTn>
                                        <p:tgtEl>
                                          <p:spTgt spid="16">
                                            <p:txEl>
                                              <p:pRg st="3" end="3"/>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16">
                                            <p:txEl>
                                              <p:pRg st="4" end="4"/>
                                            </p:txEl>
                                          </p:spTgt>
                                        </p:tgtEl>
                                      </p:cBhvr>
                                    </p:animEffect>
                                    <p:set>
                                      <p:cBhvr>
                                        <p:cTn id="45" dur="1" fill="hold">
                                          <p:stCondLst>
                                            <p:cond delay="499"/>
                                          </p:stCondLst>
                                        </p:cTn>
                                        <p:tgtEl>
                                          <p:spTgt spid="16">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16" grpId="1" build="p"/>
      <p:bldP spid="19"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4168"/>
            <a:ext cx="8337884" cy="4854202"/>
          </a:xfrm>
        </p:spPr>
        <p:txBody>
          <a:bodyPr/>
          <a:lstStyle/>
          <a:p>
            <a:pPr marL="0" indent="0">
              <a:buNone/>
            </a:pPr>
            <a:r>
              <a:rPr lang="en-US" sz="2300" dirty="0">
                <a:solidFill>
                  <a:schemeClr val="accent6"/>
                </a:solidFill>
              </a:rPr>
              <a:t>Bioreactor Performance</a:t>
            </a:r>
          </a:p>
          <a:p>
            <a:pPr marL="0" indent="0">
              <a:buNone/>
            </a:pPr>
            <a:endParaRPr lang="en-US" sz="800" dirty="0">
              <a:solidFill>
                <a:schemeClr val="accent6"/>
              </a:solidFill>
            </a:endParaRPr>
          </a:p>
          <a:p>
            <a:pPr lvl="2"/>
            <a:r>
              <a:rPr lang="en-US" dirty="0"/>
              <a:t>Shear stress:</a:t>
            </a:r>
          </a:p>
          <a:p>
            <a:pPr lvl="2"/>
            <a:endParaRPr lang="en-US" dirty="0"/>
          </a:p>
          <a:p>
            <a:pPr lvl="2"/>
            <a:endParaRPr lang="en-US" sz="800" dirty="0"/>
          </a:p>
          <a:p>
            <a:pPr lvl="2"/>
            <a:endParaRPr lang="en-US" sz="800" dirty="0"/>
          </a:p>
          <a:p>
            <a:pPr lvl="4"/>
            <a:r>
              <a:rPr lang="en-US" sz="2000" dirty="0"/>
              <a:t>All calculated less than 4 </a:t>
            </a:r>
            <a:r>
              <a:rPr lang="en-US" sz="2000" dirty="0" err="1"/>
              <a:t>dyn</a:t>
            </a:r>
            <a:r>
              <a:rPr lang="en-US" sz="2000" dirty="0"/>
              <a:t>/cm</a:t>
            </a:r>
            <a:r>
              <a:rPr lang="en-US" sz="2000" baseline="30000" dirty="0"/>
              <a:t>2</a:t>
            </a:r>
            <a:r>
              <a:rPr lang="en-US" sz="2000" baseline="-25000" dirty="0"/>
              <a:t>,</a:t>
            </a:r>
            <a:r>
              <a:rPr lang="en-US" sz="2000" dirty="0"/>
              <a:t> MSC differentiation not induced until 15 </a:t>
            </a:r>
            <a:r>
              <a:rPr lang="en-US" sz="2000" dirty="0" err="1"/>
              <a:t>dyn</a:t>
            </a:r>
            <a:r>
              <a:rPr lang="en-US" sz="2000" dirty="0"/>
              <a:t>/cm</a:t>
            </a:r>
            <a:r>
              <a:rPr lang="en-US" sz="2000" baseline="30000" dirty="0"/>
              <a:t>2</a:t>
            </a:r>
          </a:p>
          <a:p>
            <a:pPr lvl="4"/>
            <a:endParaRPr lang="en-US" sz="1400" dirty="0"/>
          </a:p>
          <a:p>
            <a:pPr lvl="4"/>
            <a:endParaRPr lang="en-US" sz="800" dirty="0"/>
          </a:p>
          <a:p>
            <a:pPr lvl="2"/>
            <a:r>
              <a:rPr lang="en-US" dirty="0"/>
              <a:t>Mixing time:</a:t>
            </a:r>
          </a:p>
          <a:p>
            <a:pPr lvl="2"/>
            <a:endParaRPr lang="en-US" dirty="0"/>
          </a:p>
          <a:p>
            <a:pPr lvl="2"/>
            <a:endParaRPr lang="en-US" dirty="0"/>
          </a:p>
          <a:p>
            <a:pPr lvl="2"/>
            <a:endParaRPr lang="en-US" dirty="0"/>
          </a:p>
          <a:p>
            <a:pPr lvl="4"/>
            <a:r>
              <a:rPr lang="en-US" sz="2000" dirty="0"/>
              <a:t>All mixing times under 17s</a:t>
            </a:r>
          </a:p>
        </p:txBody>
      </p:sp>
      <p:sp>
        <p:nvSpPr>
          <p:cNvPr id="4" name="Slide Number Placeholder 3"/>
          <p:cNvSpPr>
            <a:spLocks noGrp="1"/>
          </p:cNvSpPr>
          <p:nvPr>
            <p:ph type="sldNum" sz="quarter" idx="12"/>
          </p:nvPr>
        </p:nvSpPr>
        <p:spPr/>
        <p:txBody>
          <a:bodyPr/>
          <a:lstStyle/>
          <a:p>
            <a:fld id="{B7FCC395-75D0-4D22-BD06-26B23D3D716B}" type="slidenum">
              <a:rPr lang="en-US" smtClean="0"/>
              <a:pPr/>
              <a:t>10</a:t>
            </a:fld>
            <a:endParaRPr lang="en-US"/>
          </a:p>
        </p:txBody>
      </p:sp>
      <mc:AlternateContent xmlns:mc="http://schemas.openxmlformats.org/markup-compatibility/2006" xmlns:a14="http://schemas.microsoft.com/office/drawing/2010/main">
        <mc:Choice Requires="a14">
          <p:sp>
            <p:nvSpPr>
              <p:cNvPr id="5" name="Rectangle 4"/>
              <p:cNvSpPr/>
              <p:nvPr/>
            </p:nvSpPr>
            <p:spPr>
              <a:xfrm>
                <a:off x="868520" y="2483094"/>
                <a:ext cx="7724274" cy="48692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200" i="1">
                              <a:latin typeface="Cambria Math"/>
                            </a:rPr>
                          </m:ctrlPr>
                        </m:sSubPr>
                        <m:e>
                          <m:r>
                            <a:rPr lang="en-US" sz="2200" i="1">
                              <a:latin typeface="Cambria Math" panose="02040503050406030204" pitchFamily="18" charset="0"/>
                            </a:rPr>
                            <m:t>𝜏</m:t>
                          </m:r>
                        </m:e>
                        <m:sub>
                          <m:r>
                            <a:rPr lang="en-US" sz="2200" i="1">
                              <a:latin typeface="Cambria Math" panose="02040503050406030204" pitchFamily="18" charset="0"/>
                            </a:rPr>
                            <m:t>𝑚𝑎𝑥</m:t>
                          </m:r>
                        </m:sub>
                      </m:sSub>
                      <m:r>
                        <a:rPr lang="en-US" sz="2200" i="0">
                          <a:latin typeface="Cambria Math" panose="02040503050406030204" pitchFamily="18" charset="0"/>
                        </a:rPr>
                        <m:t>=5.33∗</m:t>
                      </m:r>
                      <m:sSub>
                        <m:sSubPr>
                          <m:ctrlPr>
                            <a:rPr lang="en-US" sz="2200" i="1">
                              <a:latin typeface="Cambria Math"/>
                            </a:rPr>
                          </m:ctrlPr>
                        </m:sSubPr>
                        <m:e>
                          <m:r>
                            <a:rPr lang="en-US" sz="2200" i="1">
                              <a:latin typeface="Cambria Math" panose="02040503050406030204" pitchFamily="18" charset="0"/>
                            </a:rPr>
                            <m:t>𝜌</m:t>
                          </m:r>
                        </m:e>
                        <m:sub>
                          <m:r>
                            <a:rPr lang="en-US" sz="2200" i="1">
                              <a:latin typeface="Cambria Math" panose="02040503050406030204" pitchFamily="18" charset="0"/>
                            </a:rPr>
                            <m:t>𝑓</m:t>
                          </m:r>
                        </m:sub>
                      </m:sSub>
                      <m:r>
                        <a:rPr lang="en-US" sz="2200" i="0">
                          <a:latin typeface="Cambria Math" panose="02040503050406030204" pitchFamily="18" charset="0"/>
                        </a:rPr>
                        <m:t>∗</m:t>
                      </m:r>
                      <m:sSup>
                        <m:sSupPr>
                          <m:ctrlPr>
                            <a:rPr lang="en-US" sz="2200" i="1">
                              <a:latin typeface="Cambria Math"/>
                            </a:rPr>
                          </m:ctrlPr>
                        </m:sSupPr>
                        <m:e>
                          <m:d>
                            <m:dPr>
                              <m:ctrlPr>
                                <a:rPr lang="en-US" sz="2200" i="1">
                                  <a:latin typeface="Cambria Math"/>
                                </a:rPr>
                              </m:ctrlPr>
                            </m:dPr>
                            <m:e>
                              <m:r>
                                <a:rPr lang="en-US" sz="2200" i="1">
                                  <a:latin typeface="Cambria Math" panose="02040503050406030204" pitchFamily="18" charset="0"/>
                                </a:rPr>
                                <m:t>𝜈</m:t>
                              </m:r>
                              <m:r>
                                <a:rPr lang="en-US" sz="2200" i="0">
                                  <a:latin typeface="Cambria Math" panose="02040503050406030204" pitchFamily="18" charset="0"/>
                                </a:rPr>
                                <m:t>∗</m:t>
                              </m:r>
                              <m:r>
                                <a:rPr lang="en-US" sz="2200" i="1">
                                  <a:latin typeface="Cambria Math" panose="02040503050406030204" pitchFamily="18" charset="0"/>
                                </a:rPr>
                                <m:t>𝜀</m:t>
                              </m:r>
                            </m:e>
                          </m:d>
                        </m:e>
                        <m:sup>
                          <m:f>
                            <m:fPr>
                              <m:type m:val="lin"/>
                              <m:ctrlPr>
                                <a:rPr lang="en-US" sz="2200" i="1">
                                  <a:latin typeface="Cambria Math"/>
                                </a:rPr>
                              </m:ctrlPr>
                            </m:fPr>
                            <m:num>
                              <m:r>
                                <a:rPr lang="en-US" sz="2200" i="0">
                                  <a:latin typeface="Cambria Math" panose="02040503050406030204" pitchFamily="18" charset="0"/>
                                </a:rPr>
                                <m:t>1</m:t>
                              </m:r>
                            </m:num>
                            <m:den>
                              <m:r>
                                <a:rPr lang="en-US" sz="2200" i="0">
                                  <a:latin typeface="Cambria Math" panose="02040503050406030204" pitchFamily="18" charset="0"/>
                                </a:rPr>
                                <m:t>2</m:t>
                              </m:r>
                            </m:den>
                          </m:f>
                        </m:sup>
                      </m:sSup>
                    </m:oMath>
                  </m:oMathPara>
                </a14:m>
                <a:endParaRPr lang="en-US" sz="2200" dirty="0"/>
              </a:p>
            </p:txBody>
          </p:sp>
        </mc:Choice>
        <mc:Fallback xmlns="">
          <p:sp>
            <p:nvSpPr>
              <p:cNvPr id="5" name="Rectangle 4"/>
              <p:cNvSpPr>
                <a:spLocks noRot="1" noChangeAspect="1" noMove="1" noResize="1" noEditPoints="1" noAdjustHandles="1" noChangeArrowheads="1" noChangeShapeType="1" noTextEdit="1"/>
              </p:cNvSpPr>
              <p:nvPr/>
            </p:nvSpPr>
            <p:spPr>
              <a:xfrm>
                <a:off x="868520" y="2483094"/>
                <a:ext cx="7724274" cy="486928"/>
              </a:xfrm>
              <a:prstGeom prst="rect">
                <a:avLst/>
              </a:prstGeom>
              <a:blipFill>
                <a:blip r:embed="rId3"/>
                <a:stretch>
                  <a:fillRect t="-76250" b="-8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3884088" y="4704688"/>
                <a:ext cx="1375825" cy="79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200" i="1">
                              <a:latin typeface="Cambria Math"/>
                            </a:rPr>
                          </m:ctrlPr>
                        </m:sSubPr>
                        <m:e>
                          <m:r>
                            <a:rPr lang="en-US" sz="2200" i="1">
                              <a:latin typeface="Cambria Math" panose="02040503050406030204" pitchFamily="18" charset="0"/>
                            </a:rPr>
                            <m:t>𝑡</m:t>
                          </m:r>
                        </m:e>
                        <m:sub>
                          <m:r>
                            <a:rPr lang="en-US" sz="2200" i="1">
                              <a:latin typeface="Cambria Math" panose="02040503050406030204" pitchFamily="18" charset="0"/>
                            </a:rPr>
                            <m:t>𝑇</m:t>
                          </m:r>
                        </m:sub>
                      </m:sSub>
                      <m:r>
                        <a:rPr lang="en-US" sz="2200" i="0">
                          <a:latin typeface="Cambria Math" panose="02040503050406030204" pitchFamily="18" charset="0"/>
                        </a:rPr>
                        <m:t>≈</m:t>
                      </m:r>
                      <m:f>
                        <m:fPr>
                          <m:ctrlPr>
                            <a:rPr lang="en-US" sz="2200" i="1">
                              <a:latin typeface="Cambria Math"/>
                            </a:rPr>
                          </m:ctrlPr>
                        </m:fPr>
                        <m:num>
                          <m:r>
                            <a:rPr lang="en-US" sz="2200" i="0">
                              <a:latin typeface="Cambria Math" panose="02040503050406030204" pitchFamily="18" charset="0"/>
                            </a:rPr>
                            <m:t>5 </m:t>
                          </m:r>
                          <m:sSub>
                            <m:sSubPr>
                              <m:ctrlPr>
                                <a:rPr lang="en-US" sz="2200" i="1">
                                  <a:latin typeface="Cambria Math"/>
                                </a:rPr>
                              </m:ctrlPr>
                            </m:sSubPr>
                            <m:e>
                              <m:r>
                                <a:rPr lang="en-US" sz="2200" i="1">
                                  <a:latin typeface="Cambria Math" panose="02040503050406030204" pitchFamily="18" charset="0"/>
                                </a:rPr>
                                <m:t>𝑉</m:t>
                              </m:r>
                            </m:e>
                            <m:sub>
                              <m:r>
                                <a:rPr lang="en-US" sz="2200" i="1">
                                  <a:latin typeface="Cambria Math" panose="02040503050406030204" pitchFamily="18" charset="0"/>
                                </a:rPr>
                                <m:t>𝐿</m:t>
                              </m:r>
                            </m:sub>
                          </m:sSub>
                        </m:num>
                        <m:den>
                          <m:sSub>
                            <m:sSubPr>
                              <m:ctrlPr>
                                <a:rPr lang="en-US" sz="2200" i="1">
                                  <a:latin typeface="Cambria Math"/>
                                </a:rPr>
                              </m:ctrlPr>
                            </m:sSubPr>
                            <m:e>
                              <m:r>
                                <a:rPr lang="en-US" sz="2200" i="1">
                                  <a:latin typeface="Cambria Math" panose="02040503050406030204" pitchFamily="18" charset="0"/>
                                </a:rPr>
                                <m:t>𝑞</m:t>
                              </m:r>
                            </m:e>
                            <m:sub>
                              <m:r>
                                <a:rPr lang="en-US" sz="2200" i="1">
                                  <a:latin typeface="Cambria Math" panose="02040503050406030204" pitchFamily="18" charset="0"/>
                                </a:rPr>
                                <m:t>𝑇</m:t>
                              </m:r>
                            </m:sub>
                          </m:sSub>
                        </m:den>
                      </m:f>
                    </m:oMath>
                  </m:oMathPara>
                </a14:m>
                <a:endParaRPr lang="en-US" sz="2200" dirty="0"/>
              </a:p>
            </p:txBody>
          </p:sp>
        </mc:Choice>
        <mc:Fallback xmlns="">
          <p:sp>
            <p:nvSpPr>
              <p:cNvPr id="7" name="Rectangle 6"/>
              <p:cNvSpPr>
                <a:spLocks noRot="1" noChangeAspect="1" noMove="1" noResize="1" noEditPoints="1" noAdjustHandles="1" noChangeArrowheads="1" noChangeShapeType="1" noTextEdit="1"/>
              </p:cNvSpPr>
              <p:nvPr/>
            </p:nvSpPr>
            <p:spPr>
              <a:xfrm>
                <a:off x="3884088" y="4704688"/>
                <a:ext cx="1375825" cy="792268"/>
              </a:xfrm>
              <a:prstGeom prst="rect">
                <a:avLst/>
              </a:prstGeom>
              <a:blipFill>
                <a:blip r:embed="rId4"/>
                <a:stretch>
                  <a:fillRect/>
                </a:stretch>
              </a:blipFill>
            </p:spPr>
            <p:txBody>
              <a:bodyPr/>
              <a:lstStyle/>
              <a:p>
                <a:r>
                  <a:rPr lang="en-US">
                    <a:noFill/>
                  </a:rPr>
                  <a:t> </a:t>
                </a:r>
              </a:p>
            </p:txBody>
          </p:sp>
        </mc:Fallback>
      </mc:AlternateContent>
      <p:sp>
        <p:nvSpPr>
          <p:cNvPr id="15"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16" name="Rounded Rectangle 15"/>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8"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9" name="Round Same Side Corner Rectangle 18"/>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 Same Side Corner Rectangle 19"/>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Rectangle 20"/>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3067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500"/>
                                        <p:tgtEl>
                                          <p:spTgt spid="3">
                                            <p:txEl>
                                              <p:pRg st="9" end="9"/>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3" end="13"/>
                                            </p:txEl>
                                          </p:spTgt>
                                        </p:tgtEl>
                                        <p:attrNameLst>
                                          <p:attrName>style.visibility</p:attrName>
                                        </p:attrNameLst>
                                      </p:cBhvr>
                                      <p:to>
                                        <p:strVal val="visible"/>
                                      </p:to>
                                    </p:set>
                                    <p:animEffect transition="in" filter="fade">
                                      <p:cBhvr>
                                        <p:cTn id="13"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4168"/>
            <a:ext cx="8337884" cy="4854202"/>
          </a:xfrm>
        </p:spPr>
        <p:txBody>
          <a:bodyPr/>
          <a:lstStyle/>
          <a:p>
            <a:pPr marL="0" indent="0">
              <a:buNone/>
            </a:pPr>
            <a:r>
              <a:rPr lang="en-US" sz="2300" dirty="0">
                <a:solidFill>
                  <a:schemeClr val="accent6"/>
                </a:solidFill>
              </a:rPr>
              <a:t>Bioreactor Performance</a:t>
            </a:r>
          </a:p>
          <a:p>
            <a:pPr marL="0" indent="0">
              <a:buNone/>
            </a:pPr>
            <a:endParaRPr lang="en-US" sz="800" dirty="0">
              <a:solidFill>
                <a:schemeClr val="accent6"/>
              </a:solidFill>
            </a:endParaRPr>
          </a:p>
          <a:p>
            <a:pPr lvl="2"/>
            <a:r>
              <a:rPr lang="en-US" dirty="0"/>
              <a:t>Oxygen mass transfer:</a:t>
            </a:r>
          </a:p>
          <a:p>
            <a:pPr lvl="2"/>
            <a:endParaRPr lang="en-US" dirty="0"/>
          </a:p>
          <a:p>
            <a:pPr lvl="2"/>
            <a:endParaRPr lang="en-US" dirty="0"/>
          </a:p>
          <a:p>
            <a:pPr lvl="2"/>
            <a:endParaRPr lang="en-US" dirty="0"/>
          </a:p>
          <a:p>
            <a:pPr lvl="2"/>
            <a:endParaRPr lang="en-US" dirty="0"/>
          </a:p>
          <a:p>
            <a:pPr lvl="2"/>
            <a:endParaRPr lang="en-US" sz="1100" dirty="0"/>
          </a:p>
          <a:p>
            <a:pPr marL="1007984" lvl="2" indent="0">
              <a:buNone/>
            </a:pPr>
            <a:endParaRPr lang="en-US" sz="1800" dirty="0"/>
          </a:p>
          <a:p>
            <a:pPr marL="1007984" lvl="2" indent="0">
              <a:buNone/>
            </a:pPr>
            <a:endParaRPr lang="en-US" sz="1800" dirty="0"/>
          </a:p>
          <a:p>
            <a:pPr lvl="4"/>
            <a:r>
              <a:rPr lang="en-US" sz="2000" dirty="0"/>
              <a:t>Calculated maximum viable cell density greater than actual in all cases</a:t>
            </a:r>
          </a:p>
        </p:txBody>
      </p:sp>
      <p:sp>
        <p:nvSpPr>
          <p:cNvPr id="4" name="Slide Number Placeholder 3"/>
          <p:cNvSpPr>
            <a:spLocks noGrp="1"/>
          </p:cNvSpPr>
          <p:nvPr>
            <p:ph type="sldNum" sz="quarter" idx="12"/>
          </p:nvPr>
        </p:nvSpPr>
        <p:spPr/>
        <p:txBody>
          <a:bodyPr/>
          <a:lstStyle/>
          <a:p>
            <a:fld id="{B7FCC395-75D0-4D22-BD06-26B23D3D716B}" type="slidenum">
              <a:rPr lang="en-US" smtClean="0"/>
              <a:pPr/>
              <a:t>11</a:t>
            </a:fld>
            <a:endParaRPr lang="en-US"/>
          </a:p>
        </p:txBody>
      </p:sp>
      <mc:AlternateContent xmlns:mc="http://schemas.openxmlformats.org/markup-compatibility/2006" xmlns:a14="http://schemas.microsoft.com/office/drawing/2010/main">
        <mc:Choice Requires="a14">
          <p:sp>
            <p:nvSpPr>
              <p:cNvPr id="6" name="Rectangle 5"/>
              <p:cNvSpPr/>
              <p:nvPr/>
            </p:nvSpPr>
            <p:spPr>
              <a:xfrm>
                <a:off x="2286000" y="3959703"/>
                <a:ext cx="4572000" cy="670696"/>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solidFill>
                                <a:schemeClr val="accent1">
                                  <a:lumMod val="75000"/>
                                </a:schemeClr>
                              </a:solidFill>
                              <a:latin typeface="Cambria Math"/>
                            </a:rPr>
                          </m:ctrlPr>
                        </m:sSubPr>
                        <m:e>
                          <m:r>
                            <a:rPr lang="en-US" sz="2000" b="1" i="1">
                              <a:solidFill>
                                <a:schemeClr val="accent1">
                                  <a:lumMod val="75000"/>
                                </a:schemeClr>
                              </a:solidFill>
                              <a:latin typeface="Cambria Math" panose="02040503050406030204" pitchFamily="18" charset="0"/>
                            </a:rPr>
                            <m:t>𝑽𝑪𝑫</m:t>
                          </m:r>
                        </m:e>
                        <m:sub>
                          <m:r>
                            <a:rPr lang="en-US" sz="2000" b="1" i="1">
                              <a:solidFill>
                                <a:schemeClr val="accent1">
                                  <a:lumMod val="75000"/>
                                </a:schemeClr>
                              </a:solidFill>
                              <a:latin typeface="Cambria Math" panose="02040503050406030204" pitchFamily="18" charset="0"/>
                            </a:rPr>
                            <m:t>𝒎𝒂𝒙</m:t>
                          </m:r>
                        </m:sub>
                      </m:sSub>
                      <m:r>
                        <a:rPr lang="en-US" sz="2000" b="1" i="0">
                          <a:solidFill>
                            <a:schemeClr val="accent1">
                              <a:lumMod val="75000"/>
                            </a:schemeClr>
                          </a:solidFill>
                          <a:latin typeface="Cambria Math" panose="02040503050406030204" pitchFamily="18" charset="0"/>
                        </a:rPr>
                        <m:t>=</m:t>
                      </m:r>
                      <m:f>
                        <m:fPr>
                          <m:ctrlPr>
                            <a:rPr lang="en-US" sz="2000" b="1" i="1">
                              <a:solidFill>
                                <a:schemeClr val="accent1">
                                  <a:lumMod val="75000"/>
                                </a:schemeClr>
                              </a:solidFill>
                              <a:latin typeface="Cambria Math"/>
                            </a:rPr>
                          </m:ctrlPr>
                        </m:fPr>
                        <m:num>
                          <m:r>
                            <a:rPr lang="en-US" sz="2000" b="1" i="1">
                              <a:solidFill>
                                <a:schemeClr val="accent1">
                                  <a:lumMod val="75000"/>
                                </a:schemeClr>
                              </a:solidFill>
                              <a:latin typeface="Cambria Math" panose="02040503050406030204" pitchFamily="18" charset="0"/>
                            </a:rPr>
                            <m:t>𝑶𝑻𝑹</m:t>
                          </m:r>
                        </m:num>
                        <m:den>
                          <m:r>
                            <a:rPr lang="en-US" sz="2000" b="1" i="1">
                              <a:solidFill>
                                <a:schemeClr val="accent1">
                                  <a:lumMod val="75000"/>
                                </a:schemeClr>
                              </a:solidFill>
                              <a:latin typeface="Cambria Math" panose="02040503050406030204" pitchFamily="18" charset="0"/>
                            </a:rPr>
                            <m:t>𝒔𝑶𝑼𝑹</m:t>
                          </m:r>
                        </m:den>
                      </m:f>
                    </m:oMath>
                  </m:oMathPara>
                </a14:m>
                <a:endParaRPr lang="en-US" sz="2000" b="1" dirty="0"/>
              </a:p>
            </p:txBody>
          </p:sp>
        </mc:Choice>
        <mc:Fallback xmlns="">
          <p:sp>
            <p:nvSpPr>
              <p:cNvPr id="6" name="Rectangle 5"/>
              <p:cNvSpPr>
                <a:spLocks noRot="1" noChangeAspect="1" noMove="1" noResize="1" noEditPoints="1" noAdjustHandles="1" noChangeArrowheads="1" noChangeShapeType="1" noTextEdit="1"/>
              </p:cNvSpPr>
              <p:nvPr/>
            </p:nvSpPr>
            <p:spPr>
              <a:xfrm>
                <a:off x="2286000" y="3959703"/>
                <a:ext cx="4572000" cy="67069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2286000" y="2566475"/>
                <a:ext cx="4572000" cy="448649"/>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d>
                        <m:dPr>
                          <m:begChr m:val=""/>
                          <m:ctrlPr>
                            <a:rPr lang="en-US" sz="2000" i="1" smtClean="0">
                              <a:latin typeface="Cambria Math"/>
                            </a:rPr>
                          </m:ctrlPr>
                        </m:dPr>
                        <m:e>
                          <m:r>
                            <a:rPr lang="en-US" sz="2000" i="1">
                              <a:latin typeface="Cambria Math" panose="02040503050406030204" pitchFamily="18" charset="0"/>
                            </a:rPr>
                            <m:t>𝑂𝑇𝑅</m:t>
                          </m:r>
                          <m:r>
                            <a:rPr lang="en-US" sz="2000" i="0">
                              <a:latin typeface="Cambria Math" panose="02040503050406030204" pitchFamily="18" charset="0"/>
                            </a:rPr>
                            <m:t>=</m:t>
                          </m:r>
                          <m:sSub>
                            <m:sSubPr>
                              <m:ctrlPr>
                                <a:rPr lang="en-US" sz="2000" i="1">
                                  <a:latin typeface="Cambria Math"/>
                                </a:rPr>
                              </m:ctrlPr>
                            </m:sSubPr>
                            <m:e>
                              <m:r>
                                <a:rPr lang="en-US" sz="2000" i="1">
                                  <a:latin typeface="Cambria Math" panose="02040503050406030204" pitchFamily="18" charset="0"/>
                                </a:rPr>
                                <m:t>𝑘</m:t>
                              </m:r>
                            </m:e>
                            <m:sub>
                              <m:r>
                                <a:rPr lang="en-US" sz="2000" i="1">
                                  <a:latin typeface="Cambria Math" panose="02040503050406030204" pitchFamily="18" charset="0"/>
                                </a:rPr>
                                <m:t>𝐿</m:t>
                              </m:r>
                            </m:sub>
                          </m:sSub>
                          <m:r>
                            <a:rPr lang="en-US" sz="2000" i="1">
                              <a:latin typeface="Cambria Math" panose="02040503050406030204" pitchFamily="18" charset="0"/>
                            </a:rPr>
                            <m:t>𝑎</m:t>
                          </m:r>
                          <m:r>
                            <a:rPr lang="en-US" sz="2000" i="0">
                              <a:latin typeface="Cambria Math" panose="02040503050406030204" pitchFamily="18" charset="0"/>
                            </a:rPr>
                            <m:t>(</m:t>
                          </m:r>
                          <m:sSub>
                            <m:sSubPr>
                              <m:ctrlPr>
                                <a:rPr lang="en-US" sz="2000" i="1">
                                  <a:latin typeface="Cambria Math"/>
                                </a:rPr>
                              </m:ctrlPr>
                            </m:sSubPr>
                            <m:e>
                              <m:sSup>
                                <m:sSupPr>
                                  <m:ctrlPr>
                                    <a:rPr lang="en-US" sz="2000" i="1">
                                      <a:latin typeface="Cambria Math"/>
                                    </a:rPr>
                                  </m:ctrlPr>
                                </m:sSupPr>
                                <m:e>
                                  <m:r>
                                    <a:rPr lang="en-US" sz="2000" i="1">
                                      <a:latin typeface="Cambria Math" panose="02040503050406030204" pitchFamily="18" charset="0"/>
                                    </a:rPr>
                                    <m:t>𝐶</m:t>
                                  </m:r>
                                </m:e>
                                <m:sup>
                                  <m:r>
                                    <a:rPr lang="en-US" sz="2000" i="0">
                                      <a:latin typeface="Cambria Math" panose="02040503050406030204" pitchFamily="18" charset="0"/>
                                    </a:rPr>
                                    <m:t>∗</m:t>
                                  </m:r>
                                </m:sup>
                              </m:sSup>
                            </m:e>
                            <m:sub>
                              <m:sSub>
                                <m:sSubPr>
                                  <m:ctrlPr>
                                    <a:rPr lang="en-US" sz="2000" i="1">
                                      <a:latin typeface="Cambria Math"/>
                                    </a:rPr>
                                  </m:ctrlPr>
                                </m:sSubPr>
                                <m:e>
                                  <m:r>
                                    <a:rPr lang="en-US" sz="2000" i="1">
                                      <a:latin typeface="Cambria Math" panose="02040503050406030204" pitchFamily="18" charset="0"/>
                                    </a:rPr>
                                    <m:t>𝑂</m:t>
                                  </m:r>
                                </m:e>
                                <m:sub>
                                  <m:r>
                                    <a:rPr lang="en-US" sz="2000" i="0">
                                      <a:latin typeface="Cambria Math" panose="02040503050406030204" pitchFamily="18" charset="0"/>
                                    </a:rPr>
                                    <m:t>2</m:t>
                                  </m:r>
                                </m:sub>
                              </m:sSub>
                            </m:sub>
                          </m:sSub>
                          <m:r>
                            <a:rPr lang="en-US" sz="2000" i="0">
                              <a:latin typeface="Cambria Math" panose="02040503050406030204" pitchFamily="18" charset="0"/>
                            </a:rPr>
                            <m:t>−</m:t>
                          </m:r>
                          <m:sSub>
                            <m:sSubPr>
                              <m:ctrlPr>
                                <a:rPr lang="en-US" sz="2000" i="1">
                                  <a:latin typeface="Cambria Math"/>
                                </a:rPr>
                              </m:ctrlPr>
                            </m:sSubPr>
                            <m:e>
                              <m:r>
                                <m:rPr>
                                  <m:sty m:val="p"/>
                                </m:rPr>
                                <a:rPr lang="en-US" sz="2000" i="0">
                                  <a:latin typeface="Cambria Math" panose="02040503050406030204" pitchFamily="18" charset="0"/>
                                </a:rPr>
                                <m:t>C</m:t>
                              </m:r>
                            </m:e>
                            <m:sub>
                              <m:sSub>
                                <m:sSubPr>
                                  <m:ctrlPr>
                                    <a:rPr lang="en-US" sz="2000" i="1">
                                      <a:latin typeface="Cambria Math"/>
                                    </a:rPr>
                                  </m:ctrlPr>
                                </m:sSubPr>
                                <m:e>
                                  <m:r>
                                    <a:rPr lang="en-US" sz="2000" i="1">
                                      <a:latin typeface="Cambria Math" panose="02040503050406030204" pitchFamily="18" charset="0"/>
                                    </a:rPr>
                                    <m:t>𝑂</m:t>
                                  </m:r>
                                </m:e>
                                <m:sub>
                                  <m:r>
                                    <a:rPr lang="en-US" sz="2000" i="0">
                                      <a:latin typeface="Cambria Math" panose="02040503050406030204" pitchFamily="18" charset="0"/>
                                    </a:rPr>
                                    <m:t>2</m:t>
                                  </m:r>
                                </m:sub>
                              </m:sSub>
                            </m:sub>
                          </m:sSub>
                        </m:e>
                      </m:d>
                    </m:oMath>
                  </m:oMathPara>
                </a14:m>
                <a:endParaRPr lang="en-US" sz="2000" dirty="0"/>
              </a:p>
            </p:txBody>
          </p:sp>
        </mc:Choice>
        <mc:Fallback xmlns="">
          <p:sp>
            <p:nvSpPr>
              <p:cNvPr id="8" name="Rectangle 7"/>
              <p:cNvSpPr>
                <a:spLocks noRot="1" noChangeAspect="1" noMove="1" noResize="1" noEditPoints="1" noAdjustHandles="1" noChangeArrowheads="1" noChangeShapeType="1" noTextEdit="1"/>
              </p:cNvSpPr>
              <p:nvPr/>
            </p:nvSpPr>
            <p:spPr>
              <a:xfrm>
                <a:off x="2286000" y="2566475"/>
                <a:ext cx="4572000" cy="448649"/>
              </a:xfrm>
              <a:prstGeom prst="rect">
                <a:avLst/>
              </a:prstGeom>
              <a:blipFill>
                <a:blip r:embed="rId4"/>
                <a:stretch>
                  <a:fillRect t="-152703" b="-2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286000" y="3095591"/>
                <a:ext cx="4572000" cy="682046"/>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𝑠</m:t>
                      </m:r>
                      <m:r>
                        <a:rPr lang="en-US" sz="2000" i="1">
                          <a:latin typeface="Cambria Math" panose="02040503050406030204" pitchFamily="18" charset="0"/>
                        </a:rPr>
                        <m:t>𝑂𝑈𝑅</m:t>
                      </m:r>
                      <m:r>
                        <a:rPr lang="en-US" sz="2000" i="0">
                          <a:latin typeface="Cambria Math" panose="02040503050406030204" pitchFamily="18" charset="0"/>
                        </a:rPr>
                        <m:t>=</m:t>
                      </m:r>
                      <m:f>
                        <m:fPr>
                          <m:ctrlPr>
                            <a:rPr lang="en-US" sz="2000" i="1">
                              <a:latin typeface="Cambria Math"/>
                            </a:rPr>
                          </m:ctrlPr>
                        </m:fPr>
                        <m:num>
                          <m:sSub>
                            <m:sSubPr>
                              <m:ctrlPr>
                                <a:rPr lang="en-US" sz="2000" i="1">
                                  <a:latin typeface="Cambria Math"/>
                                </a:rPr>
                              </m:ctrlPr>
                            </m:sSubPr>
                            <m:e>
                              <m:r>
                                <a:rPr lang="en-US" sz="2000" i="1">
                                  <a:latin typeface="Cambria Math" panose="02040503050406030204" pitchFamily="18" charset="0"/>
                                </a:rPr>
                                <m:t>𝑞</m:t>
                              </m:r>
                            </m:e>
                            <m:sub>
                              <m:sSub>
                                <m:sSubPr>
                                  <m:ctrlPr>
                                    <a:rPr lang="en-US" sz="2000" i="1">
                                      <a:latin typeface="Cambria Math"/>
                                    </a:rPr>
                                  </m:ctrlPr>
                                </m:sSubPr>
                                <m:e>
                                  <m:r>
                                    <a:rPr lang="en-US" sz="2000" i="1">
                                      <a:latin typeface="Cambria Math" panose="02040503050406030204" pitchFamily="18" charset="0"/>
                                    </a:rPr>
                                    <m:t>𝑂</m:t>
                                  </m:r>
                                </m:e>
                                <m:sub>
                                  <m:r>
                                    <a:rPr lang="en-US" sz="2000" i="0">
                                      <a:latin typeface="Cambria Math" panose="02040503050406030204" pitchFamily="18" charset="0"/>
                                    </a:rPr>
                                    <m:t>2</m:t>
                                  </m:r>
                                </m:sub>
                              </m:sSub>
                            </m:sub>
                          </m:sSub>
                        </m:num>
                        <m:den>
                          <m:sSub>
                            <m:sSubPr>
                              <m:ctrlPr>
                                <a:rPr lang="en-US" sz="2000" i="1">
                                  <a:latin typeface="Cambria Math"/>
                                </a:rPr>
                              </m:ctrlPr>
                            </m:sSubPr>
                            <m:e>
                              <m:r>
                                <a:rPr lang="en-US" sz="2000" i="1">
                                  <a:latin typeface="Cambria Math" panose="02040503050406030204" pitchFamily="18" charset="0"/>
                                </a:rPr>
                                <m:t>𝑉</m:t>
                              </m:r>
                            </m:e>
                            <m:sub>
                              <m:r>
                                <a:rPr lang="en-US" sz="2000" b="0" i="1" smtClean="0">
                                  <a:latin typeface="Cambria Math" panose="02040503050406030204" pitchFamily="18" charset="0"/>
                                </a:rPr>
                                <m:t>𝐿</m:t>
                              </m:r>
                            </m:sub>
                          </m:sSub>
                        </m:den>
                      </m:f>
                    </m:oMath>
                  </m:oMathPara>
                </a14:m>
                <a:endParaRPr lang="en-US" sz="2000" dirty="0"/>
              </a:p>
            </p:txBody>
          </p:sp>
        </mc:Choice>
        <mc:Fallback xmlns="">
          <p:sp>
            <p:nvSpPr>
              <p:cNvPr id="9" name="Rectangle 8"/>
              <p:cNvSpPr>
                <a:spLocks noRot="1" noChangeAspect="1" noMove="1" noResize="1" noEditPoints="1" noAdjustHandles="1" noChangeArrowheads="1" noChangeShapeType="1" noTextEdit="1"/>
              </p:cNvSpPr>
              <p:nvPr/>
            </p:nvSpPr>
            <p:spPr>
              <a:xfrm>
                <a:off x="2286000" y="3095591"/>
                <a:ext cx="4572000" cy="682046"/>
              </a:xfrm>
              <a:prstGeom prst="rect">
                <a:avLst/>
              </a:prstGeom>
              <a:blipFill>
                <a:blip r:embed="rId5"/>
                <a:stretch>
                  <a:fillRect/>
                </a:stretch>
              </a:blipFill>
            </p:spPr>
            <p:txBody>
              <a:bodyPr/>
              <a:lstStyle/>
              <a:p>
                <a:r>
                  <a:rPr lang="en-US">
                    <a:noFill/>
                  </a:rPr>
                  <a:t> </a:t>
                </a:r>
              </a:p>
            </p:txBody>
          </p:sp>
        </mc:Fallback>
      </mc:AlternateContent>
      <p:sp>
        <p:nvSpPr>
          <p:cNvPr id="1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18" name="Rounded Rectangle 1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2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21" name="Round Same Side Corner Rectangle 2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 Same Side Corner Rectangle 2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Rectangle 2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26790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FCC395-75D0-4D22-BD06-26B23D3D716B}" type="slidenum">
              <a:rPr lang="en-US" smtClean="0"/>
              <a:pPr/>
              <a:t>12</a:t>
            </a:fld>
            <a:endParaRPr lang="en-US"/>
          </a:p>
        </p:txBody>
      </p:sp>
      <p:pic>
        <p:nvPicPr>
          <p:cNvPr id="6" name="Picture 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5791"/>
          <a:stretch/>
        </p:blipFill>
        <p:spPr>
          <a:xfrm>
            <a:off x="288748" y="1444354"/>
            <a:ext cx="6803451" cy="4937760"/>
          </a:xfrm>
          <a:prstGeom prst="rect">
            <a:avLst/>
          </a:prstGeom>
        </p:spPr>
      </p:pic>
      <p:sp>
        <p:nvSpPr>
          <p:cNvPr id="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8" name="Rounded Rectangle 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1" name="Round Same Side Corner Rectangle 1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rot="5400000">
            <a:off x="5558744" y="2134610"/>
            <a:ext cx="990285" cy="1638805"/>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itle 1"/>
          <p:cNvSpPr txBox="1">
            <a:spLocks/>
          </p:cNvSpPr>
          <p:nvPr/>
        </p:nvSpPr>
        <p:spPr bwMode="auto">
          <a:xfrm>
            <a:off x="6759444" y="2058412"/>
            <a:ext cx="2305426" cy="1881554"/>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gn="l">
              <a:lnSpc>
                <a:spcPct val="114000"/>
              </a:lnSpc>
            </a:pPr>
            <a:r>
              <a:rPr lang="en-US" sz="1500" dirty="0">
                <a:solidFill>
                  <a:schemeClr val="accent6"/>
                </a:solidFill>
              </a:rPr>
              <a:t>Fluidized bed centrifugation removes </a:t>
            </a:r>
            <a:r>
              <a:rPr lang="en-US" sz="1500" dirty="0" err="1">
                <a:solidFill>
                  <a:schemeClr val="accent6"/>
                </a:solidFill>
              </a:rPr>
              <a:t>microcarriers</a:t>
            </a:r>
            <a:r>
              <a:rPr lang="en-US" sz="1500" dirty="0">
                <a:solidFill>
                  <a:schemeClr val="accent6"/>
                </a:solidFill>
              </a:rPr>
              <a:t>, washes, and concentrates cells in one step</a:t>
            </a:r>
          </a:p>
        </p:txBody>
      </p:sp>
    </p:spTree>
    <p:extLst>
      <p:ext uri="{BB962C8B-B14F-4D97-AF65-F5344CB8AC3E}">
        <p14:creationId xmlns:p14="http://schemas.microsoft.com/office/powerpoint/2010/main" val="74393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FCC395-75D0-4D22-BD06-26B23D3D716B}" type="slidenum">
              <a:rPr lang="en-US" smtClean="0"/>
              <a:pPr/>
              <a:t>13</a:t>
            </a:fld>
            <a:endParaRPr lang="en-US"/>
          </a:p>
        </p:txBody>
      </p:sp>
      <p:pic>
        <p:nvPicPr>
          <p:cNvPr id="6" name="Picture 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5791"/>
          <a:stretch/>
        </p:blipFill>
        <p:spPr>
          <a:xfrm>
            <a:off x="288748" y="1444354"/>
            <a:ext cx="6803451" cy="4937760"/>
          </a:xfrm>
          <a:prstGeom prst="rect">
            <a:avLst/>
          </a:prstGeom>
        </p:spPr>
      </p:pic>
      <p:sp>
        <p:nvSpPr>
          <p:cNvPr id="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8" name="Rounded Rectangle 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1" name="Round Same Side Corner Rectangle 1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rot="5400000">
            <a:off x="5534259" y="3285724"/>
            <a:ext cx="1320608" cy="1638805"/>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itle 1"/>
          <p:cNvSpPr txBox="1">
            <a:spLocks/>
          </p:cNvSpPr>
          <p:nvPr/>
        </p:nvSpPr>
        <p:spPr bwMode="auto">
          <a:xfrm>
            <a:off x="6810180" y="2181077"/>
            <a:ext cx="2648614" cy="3674173"/>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gn="l">
              <a:lnSpc>
                <a:spcPct val="114000"/>
              </a:lnSpc>
            </a:pPr>
            <a:r>
              <a:rPr lang="en-US" sz="1500" dirty="0">
                <a:solidFill>
                  <a:schemeClr val="accent6"/>
                </a:solidFill>
              </a:rPr>
              <a:t>Magnetic-activated cell sorting (MACS):</a:t>
            </a:r>
          </a:p>
          <a:p>
            <a:pPr algn="l">
              <a:lnSpc>
                <a:spcPct val="114000"/>
              </a:lnSpc>
            </a:pPr>
            <a:endParaRPr lang="en-US" sz="700" dirty="0">
              <a:solidFill>
                <a:schemeClr val="accent6"/>
              </a:solidFill>
            </a:endParaRPr>
          </a:p>
          <a:p>
            <a:pPr marL="342900" indent="-342900" algn="l">
              <a:lnSpc>
                <a:spcPct val="114000"/>
              </a:lnSpc>
              <a:buAutoNum type="arabicPeriod"/>
            </a:pPr>
            <a:r>
              <a:rPr lang="en-US" sz="1500" dirty="0">
                <a:solidFill>
                  <a:schemeClr val="accent6"/>
                </a:solidFill>
              </a:rPr>
              <a:t>High-throughput</a:t>
            </a:r>
          </a:p>
          <a:p>
            <a:pPr marL="342900" indent="-342900" algn="l">
              <a:lnSpc>
                <a:spcPct val="114000"/>
              </a:lnSpc>
              <a:buAutoNum type="arabicPeriod"/>
            </a:pPr>
            <a:r>
              <a:rPr lang="en-US" sz="1500" dirty="0">
                <a:solidFill>
                  <a:schemeClr val="accent6"/>
                </a:solidFill>
              </a:rPr>
              <a:t>Low-cost</a:t>
            </a:r>
          </a:p>
          <a:p>
            <a:pPr marL="342900" indent="-342900" algn="l">
              <a:lnSpc>
                <a:spcPct val="114000"/>
              </a:lnSpc>
              <a:buAutoNum type="arabicPeriod"/>
            </a:pPr>
            <a:r>
              <a:rPr lang="en-US" sz="1500" dirty="0">
                <a:solidFill>
                  <a:schemeClr val="accent6"/>
                </a:solidFill>
              </a:rPr>
              <a:t>Low processing times </a:t>
            </a:r>
          </a:p>
          <a:p>
            <a:pPr marL="342900" indent="-342900" algn="l">
              <a:lnSpc>
                <a:spcPct val="114000"/>
              </a:lnSpc>
              <a:buAutoNum type="arabicPeriod"/>
            </a:pPr>
            <a:r>
              <a:rPr lang="en-US" sz="1500" dirty="0">
                <a:solidFill>
                  <a:schemeClr val="accent6"/>
                </a:solidFill>
              </a:rPr>
              <a:t>Does not require single-cell suspension</a:t>
            </a:r>
          </a:p>
        </p:txBody>
      </p:sp>
    </p:spTree>
    <p:extLst>
      <p:ext uri="{BB962C8B-B14F-4D97-AF65-F5344CB8AC3E}">
        <p14:creationId xmlns:p14="http://schemas.microsoft.com/office/powerpoint/2010/main" val="85910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FCC395-75D0-4D22-BD06-26B23D3D716B}" type="slidenum">
              <a:rPr lang="en-US" smtClean="0"/>
              <a:pPr/>
              <a:t>14</a:t>
            </a:fld>
            <a:endParaRPr lang="en-US"/>
          </a:p>
        </p:txBody>
      </p:sp>
      <p:sp>
        <p:nvSpPr>
          <p:cNvPr id="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8" name="Rounded Rectangle 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1" name="Round Same Side Corner Rectangle 1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itle 1"/>
          <p:cNvSpPr txBox="1">
            <a:spLocks/>
          </p:cNvSpPr>
          <p:nvPr/>
        </p:nvSpPr>
        <p:spPr bwMode="auto">
          <a:xfrm>
            <a:off x="357278" y="3831196"/>
            <a:ext cx="8345742" cy="1593658"/>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gn="l">
              <a:lnSpc>
                <a:spcPct val="114000"/>
              </a:lnSpc>
            </a:pPr>
            <a:endParaRPr lang="en-US" sz="1500" dirty="0">
              <a:solidFill>
                <a:schemeClr val="accent6"/>
              </a:solidFill>
            </a:endParaRPr>
          </a:p>
          <a:p>
            <a:pPr algn="l">
              <a:lnSpc>
                <a:spcPct val="114000"/>
              </a:lnSpc>
            </a:pPr>
            <a:r>
              <a:rPr lang="en-US" sz="2200" dirty="0">
                <a:solidFill>
                  <a:schemeClr val="accent6"/>
                </a:solidFill>
              </a:rPr>
              <a:t>Negative Selection with MACS Separation</a:t>
            </a:r>
          </a:p>
          <a:p>
            <a:pPr algn="l">
              <a:lnSpc>
                <a:spcPct val="114000"/>
              </a:lnSpc>
            </a:pPr>
            <a:endParaRPr lang="en-US" sz="1500" dirty="0">
              <a:solidFill>
                <a:schemeClr val="accent6"/>
              </a:solidFill>
            </a:endParaRPr>
          </a:p>
          <a:p>
            <a:pPr algn="l">
              <a:lnSpc>
                <a:spcPct val="114000"/>
              </a:lnSpc>
            </a:pPr>
            <a:r>
              <a:rPr lang="en-US" sz="1800" dirty="0">
                <a:solidFill>
                  <a:schemeClr val="tx1"/>
                </a:solidFill>
              </a:rPr>
              <a:t>Labeled cells: Undifferentiated MSCs (CD166</a:t>
            </a:r>
            <a:r>
              <a:rPr lang="en-US" sz="1800" baseline="30000" dirty="0">
                <a:solidFill>
                  <a:schemeClr val="tx1"/>
                </a:solidFill>
              </a:rPr>
              <a:t>hi</a:t>
            </a:r>
            <a:r>
              <a:rPr lang="en-US" sz="1800" dirty="0">
                <a:solidFill>
                  <a:schemeClr val="tx1"/>
                </a:solidFill>
              </a:rPr>
              <a:t>, CD44</a:t>
            </a:r>
            <a:r>
              <a:rPr lang="en-US" sz="1800" baseline="30000" dirty="0">
                <a:solidFill>
                  <a:schemeClr val="tx1"/>
                </a:solidFill>
              </a:rPr>
              <a:t>hi</a:t>
            </a:r>
            <a:r>
              <a:rPr lang="en-US" sz="1800" dirty="0">
                <a:solidFill>
                  <a:schemeClr val="tx1"/>
                </a:solidFill>
              </a:rPr>
              <a:t>, CD105</a:t>
            </a:r>
            <a:r>
              <a:rPr lang="en-US" sz="1800" baseline="30000" dirty="0">
                <a:solidFill>
                  <a:schemeClr val="tx1"/>
                </a:solidFill>
              </a:rPr>
              <a:t>hi</a:t>
            </a:r>
            <a:r>
              <a:rPr lang="en-US" sz="1800" dirty="0">
                <a:solidFill>
                  <a:schemeClr val="tx1"/>
                </a:solidFill>
              </a:rPr>
              <a:t>)</a:t>
            </a:r>
          </a:p>
          <a:p>
            <a:pPr algn="l">
              <a:lnSpc>
                <a:spcPct val="114000"/>
              </a:lnSpc>
            </a:pPr>
            <a:r>
              <a:rPr lang="en-US" sz="1800" dirty="0">
                <a:solidFill>
                  <a:schemeClr val="tx1"/>
                </a:solidFill>
              </a:rPr>
              <a:t>Unlabeled cells: NSCs</a:t>
            </a:r>
          </a:p>
          <a:p>
            <a:pPr algn="l">
              <a:lnSpc>
                <a:spcPct val="114000"/>
              </a:lnSpc>
            </a:pPr>
            <a:endParaRPr lang="en-US" sz="700" dirty="0">
              <a:solidFill>
                <a:schemeClr val="accent6"/>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40" y="1672293"/>
            <a:ext cx="5760720" cy="1920240"/>
          </a:xfrm>
          <a:prstGeom prst="rect">
            <a:avLst/>
          </a:prstGeom>
        </p:spPr>
      </p:pic>
    </p:spTree>
    <p:extLst>
      <p:ext uri="{BB962C8B-B14F-4D97-AF65-F5344CB8AC3E}">
        <p14:creationId xmlns:p14="http://schemas.microsoft.com/office/powerpoint/2010/main" val="272596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FCC395-75D0-4D22-BD06-26B23D3D716B}" type="slidenum">
              <a:rPr lang="en-US" smtClean="0"/>
              <a:pPr/>
              <a:t>15</a:t>
            </a:fld>
            <a:endParaRPr lang="en-US"/>
          </a:p>
        </p:txBody>
      </p:sp>
      <p:pic>
        <p:nvPicPr>
          <p:cNvPr id="6" name="Picture 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5791"/>
          <a:stretch/>
        </p:blipFill>
        <p:spPr>
          <a:xfrm>
            <a:off x="288748" y="1444354"/>
            <a:ext cx="6803451" cy="4937760"/>
          </a:xfrm>
          <a:prstGeom prst="rect">
            <a:avLst/>
          </a:prstGeom>
        </p:spPr>
      </p:pic>
      <p:sp>
        <p:nvSpPr>
          <p:cNvPr id="7" name="Title 1"/>
          <p:cNvSpPr txBox="1">
            <a:spLocks/>
          </p:cNvSpPr>
          <p:nvPr/>
        </p:nvSpPr>
        <p:spPr bwMode="auto">
          <a:xfrm>
            <a:off x="843403" y="208715"/>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8" name="Rounded Rectangle 7"/>
          <p:cNvSpPr/>
          <p:nvPr/>
        </p:nvSpPr>
        <p:spPr>
          <a:xfrm>
            <a:off x="972454" y="390834"/>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bwMode="auto">
          <a:xfrm>
            <a:off x="3453640" y="199190"/>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6"/>
                </a:solidFill>
                <a:latin typeface="Gabriola" panose="04040605051002020D02" pitchFamily="82" charset="0"/>
              </a:rPr>
              <a:t>High</a:t>
            </a:r>
            <a:br>
              <a:rPr lang="en-US" sz="3100" b="1" dirty="0">
                <a:solidFill>
                  <a:schemeClr val="accent6"/>
                </a:solidFill>
                <a:latin typeface="Gabriola" panose="04040605051002020D02" pitchFamily="82" charset="0"/>
              </a:rPr>
            </a:br>
            <a:r>
              <a:rPr lang="en-US" sz="3100" b="1" dirty="0">
                <a:solidFill>
                  <a:schemeClr val="accent6"/>
                </a:solidFill>
                <a:latin typeface="Gabriola" panose="04040605051002020D02" pitchFamily="82" charset="0"/>
              </a:rPr>
              <a:t>Quality</a:t>
            </a:r>
          </a:p>
        </p:txBody>
      </p:sp>
      <p:sp>
        <p:nvSpPr>
          <p:cNvPr id="10" name="Title 1"/>
          <p:cNvSpPr txBox="1">
            <a:spLocks/>
          </p:cNvSpPr>
          <p:nvPr/>
        </p:nvSpPr>
        <p:spPr bwMode="auto">
          <a:xfrm>
            <a:off x="5675409" y="198973"/>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Economically Competitive</a:t>
            </a:r>
          </a:p>
        </p:txBody>
      </p:sp>
      <p:sp>
        <p:nvSpPr>
          <p:cNvPr id="11" name="Round Same Side Corner Rectangle 10"/>
          <p:cNvSpPr/>
          <p:nvPr/>
        </p:nvSpPr>
        <p:spPr>
          <a:xfrm rot="5400000">
            <a:off x="6819100" y="-477441"/>
            <a:ext cx="740228" cy="2487168"/>
          </a:xfrm>
          <a:prstGeom prst="round2SameRect">
            <a:avLst/>
          </a:prstGeom>
          <a:solidFill>
            <a:srgbClr val="C0C0C0">
              <a:alpha val="2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 Same Side Corner Rectangle 11"/>
          <p:cNvSpPr/>
          <p:nvPr/>
        </p:nvSpPr>
        <p:spPr>
          <a:xfrm rot="16200000">
            <a:off x="1845924" y="-476038"/>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rot="5400000">
            <a:off x="4331481" y="-480060"/>
            <a:ext cx="742290" cy="2493150"/>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rot="5400000">
            <a:off x="5610043" y="5156065"/>
            <a:ext cx="1027597" cy="1028701"/>
          </a:xfrm>
          <a:prstGeom prst="rect">
            <a:avLst/>
          </a:prstGeom>
          <a:noFill/>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itle 1"/>
          <p:cNvSpPr txBox="1">
            <a:spLocks/>
          </p:cNvSpPr>
          <p:nvPr/>
        </p:nvSpPr>
        <p:spPr bwMode="auto">
          <a:xfrm>
            <a:off x="6876879" y="2777435"/>
            <a:ext cx="2305426" cy="3674173"/>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gn="l">
              <a:lnSpc>
                <a:spcPct val="114000"/>
              </a:lnSpc>
            </a:pPr>
            <a:r>
              <a:rPr lang="en-US" sz="1500" dirty="0">
                <a:solidFill>
                  <a:schemeClr val="accent6"/>
                </a:solidFill>
              </a:rPr>
              <a:t>Labeling and freezing:</a:t>
            </a:r>
          </a:p>
          <a:p>
            <a:pPr algn="l">
              <a:lnSpc>
                <a:spcPct val="114000"/>
              </a:lnSpc>
            </a:pPr>
            <a:endParaRPr lang="en-US" sz="700" dirty="0">
              <a:solidFill>
                <a:schemeClr val="accent6"/>
              </a:solidFill>
            </a:endParaRPr>
          </a:p>
          <a:p>
            <a:pPr marL="342900" indent="-342900" algn="l">
              <a:lnSpc>
                <a:spcPct val="114000"/>
              </a:lnSpc>
              <a:buAutoNum type="arabicPeriod"/>
            </a:pPr>
            <a:r>
              <a:rPr lang="en-US" sz="1500" dirty="0">
                <a:solidFill>
                  <a:schemeClr val="accent6"/>
                </a:solidFill>
              </a:rPr>
              <a:t>Vials with pre-labeled barcodes</a:t>
            </a:r>
          </a:p>
          <a:p>
            <a:pPr marL="342900" indent="-342900" algn="l">
              <a:lnSpc>
                <a:spcPct val="114000"/>
              </a:lnSpc>
              <a:buFontTx/>
              <a:buAutoNum type="arabicPeriod"/>
            </a:pPr>
            <a:r>
              <a:rPr lang="en-US" sz="1500" dirty="0">
                <a:solidFill>
                  <a:schemeClr val="accent6"/>
                </a:solidFill>
              </a:rPr>
              <a:t>Automatic vial filler</a:t>
            </a:r>
          </a:p>
          <a:p>
            <a:pPr marL="342900" indent="-342900" algn="l">
              <a:lnSpc>
                <a:spcPct val="114000"/>
              </a:lnSpc>
              <a:buAutoNum type="arabicPeriod"/>
            </a:pPr>
            <a:r>
              <a:rPr lang="en-US" sz="1500" dirty="0">
                <a:solidFill>
                  <a:schemeClr val="accent6"/>
                </a:solidFill>
              </a:rPr>
              <a:t>Controlled rate freezing</a:t>
            </a:r>
          </a:p>
        </p:txBody>
      </p:sp>
    </p:spTree>
    <p:extLst>
      <p:ext uri="{BB962C8B-B14F-4D97-AF65-F5344CB8AC3E}">
        <p14:creationId xmlns:p14="http://schemas.microsoft.com/office/powerpoint/2010/main" val="282748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p:nvPr>
            <p:extLst>
              <p:ext uri="{D42A27DB-BD31-4B8C-83A1-F6EECF244321}">
                <p14:modId xmlns:p14="http://schemas.microsoft.com/office/powerpoint/2010/main" val="3200502087"/>
              </p:ext>
            </p:extLst>
          </p:nvPr>
        </p:nvGraphicFramePr>
        <p:xfrm>
          <a:off x="3453640" y="1511219"/>
          <a:ext cx="5594329" cy="4466949"/>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a:spLocks noGrp="1"/>
          </p:cNvSpPr>
          <p:nvPr>
            <p:ph idx="1"/>
          </p:nvPr>
        </p:nvSpPr>
        <p:spPr>
          <a:xfrm>
            <a:off x="457201" y="1329100"/>
            <a:ext cx="3421626" cy="5027455"/>
          </a:xfrm>
        </p:spPr>
        <p:txBody>
          <a:bodyPr/>
          <a:lstStyle/>
          <a:p>
            <a:pPr marL="0" indent="0">
              <a:buNone/>
            </a:pPr>
            <a:r>
              <a:rPr lang="en-US" sz="2300" dirty="0">
                <a:solidFill>
                  <a:schemeClr val="accent3"/>
                </a:solidFill>
              </a:rPr>
              <a:t>Equipment and Fixed Capital Investment</a:t>
            </a:r>
          </a:p>
          <a:p>
            <a:r>
              <a:rPr lang="en-US" sz="1800" dirty="0"/>
              <a:t>Estimated equipment cost - $2.1M ($1.51M average for same-size facility)</a:t>
            </a:r>
          </a:p>
          <a:p>
            <a:pPr lvl="1"/>
            <a:r>
              <a:rPr lang="en-US" sz="1650" dirty="0"/>
              <a:t>Majority of cost from bioreactors, additional equipment (mainly tanks), </a:t>
            </a:r>
            <a:r>
              <a:rPr lang="en-US" sz="1650" dirty="0" err="1"/>
              <a:t>kSep</a:t>
            </a:r>
            <a:r>
              <a:rPr lang="en-US" sz="1650" dirty="0"/>
              <a:t> centrifugation</a:t>
            </a:r>
          </a:p>
          <a:p>
            <a:r>
              <a:rPr lang="en-US" sz="1800" dirty="0"/>
              <a:t>Total capital cost - $36M, working capital is $7.2M</a:t>
            </a:r>
          </a:p>
        </p:txBody>
      </p:sp>
      <p:sp>
        <p:nvSpPr>
          <p:cNvPr id="4" name="Slide Number Placeholder 3"/>
          <p:cNvSpPr>
            <a:spLocks noGrp="1"/>
          </p:cNvSpPr>
          <p:nvPr>
            <p:ph type="sldNum" sz="quarter" idx="12"/>
          </p:nvPr>
        </p:nvSpPr>
        <p:spPr/>
        <p:txBody>
          <a:bodyPr/>
          <a:lstStyle/>
          <a:p>
            <a:fld id="{B7FCC395-75D0-4D22-BD06-26B23D3D716B}" type="slidenum">
              <a:rPr lang="en-US" smtClean="0"/>
              <a:pPr/>
              <a:t>16</a:t>
            </a:fld>
            <a:endParaRPr lang="en-US" dirty="0"/>
          </a:p>
        </p:txBody>
      </p:sp>
      <p:sp>
        <p:nvSpPr>
          <p:cNvPr id="14" name="Title 1"/>
          <p:cNvSpPr>
            <a:spLocks noGrp="1"/>
          </p:cNvSpPr>
          <p:nvPr>
            <p:ph type="title"/>
          </p:nvPr>
        </p:nvSpPr>
        <p:spPr>
          <a:xfrm>
            <a:off x="457200" y="186100"/>
            <a:ext cx="8229600" cy="1143000"/>
          </a:xfrm>
        </p:spPr>
        <p:txBody>
          <a:bodyPr/>
          <a:lstStyle/>
          <a:p>
            <a:r>
              <a:rPr lang="en-US" dirty="0">
                <a:solidFill>
                  <a:schemeClr val="accent3"/>
                </a:solidFill>
              </a:rPr>
              <a:t>  </a:t>
            </a:r>
          </a:p>
        </p:txBody>
      </p:sp>
      <p:sp>
        <p:nvSpPr>
          <p:cNvPr id="23" name="Title 1"/>
          <p:cNvSpPr txBox="1">
            <a:spLocks/>
          </p:cNvSpPr>
          <p:nvPr/>
        </p:nvSpPr>
        <p:spPr bwMode="auto">
          <a:xfrm>
            <a:off x="843403" y="208147"/>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4" name="Rounded Rectangle 23"/>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itle 1"/>
          <p:cNvSpPr txBox="1">
            <a:spLocks/>
          </p:cNvSpPr>
          <p:nvPr/>
        </p:nvSpPr>
        <p:spPr bwMode="auto">
          <a:xfrm>
            <a:off x="3453640" y="198622"/>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26" name="Title 1"/>
          <p:cNvSpPr txBox="1">
            <a:spLocks/>
          </p:cNvSpPr>
          <p:nvPr/>
        </p:nvSpPr>
        <p:spPr bwMode="auto">
          <a:xfrm>
            <a:off x="5675409" y="198405"/>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3"/>
                </a:solidFill>
                <a:latin typeface="Gabriola" panose="04040605051002020D02" pitchFamily="82" charset="0"/>
              </a:rPr>
              <a:t>Economically Competitive</a:t>
            </a:r>
          </a:p>
        </p:txBody>
      </p:sp>
      <p:sp>
        <p:nvSpPr>
          <p:cNvPr id="27" name="Round Same Side Corner Rectangle 26"/>
          <p:cNvSpPr/>
          <p:nvPr/>
        </p:nvSpPr>
        <p:spPr>
          <a:xfrm rot="16200000">
            <a:off x="1845924" y="-476606"/>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Rectangle 27"/>
          <p:cNvSpPr/>
          <p:nvPr/>
        </p:nvSpPr>
        <p:spPr>
          <a:xfrm rot="5400000">
            <a:off x="4331481" y="-480628"/>
            <a:ext cx="742290" cy="2493150"/>
          </a:xfrm>
          <a:prstGeom prst="rect">
            <a:avLst/>
          </a:prstGeom>
          <a:solidFill>
            <a:srgbClr val="C0C0C0">
              <a:alpha val="20000"/>
            </a:srgbClr>
          </a:solidFill>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ound Same Side Corner Rectangle 28"/>
          <p:cNvSpPr/>
          <p:nvPr/>
        </p:nvSpPr>
        <p:spPr>
          <a:xfrm rot="5400000">
            <a:off x="6819100" y="-478009"/>
            <a:ext cx="740228" cy="2487168"/>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66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fade">
                                      <p:cBhvr>
                                        <p:cTn id="7" dur="500"/>
                                        <p:tgtEl>
                                          <p:spTgt spid="13">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graphicEl>
                                              <a:chart seriesIdx="-4" categoryIdx="0" bldStep="category"/>
                                            </p:graphicEl>
                                          </p:spTgt>
                                        </p:tgtEl>
                                        <p:attrNameLst>
                                          <p:attrName>style.visibility</p:attrName>
                                        </p:attrNameLst>
                                      </p:cBhvr>
                                      <p:to>
                                        <p:strVal val="visible"/>
                                      </p:to>
                                    </p:set>
                                    <p:animEffect transition="in" filter="fade">
                                      <p:cBhvr>
                                        <p:cTn id="11" dur="500"/>
                                        <p:tgtEl>
                                          <p:spTgt spid="13">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graphicEl>
                                              <a:chart seriesIdx="-4" categoryIdx="1" bldStep="category"/>
                                            </p:graphicEl>
                                          </p:spTgt>
                                        </p:tgtEl>
                                        <p:attrNameLst>
                                          <p:attrName>style.visibility</p:attrName>
                                        </p:attrNameLst>
                                      </p:cBhvr>
                                      <p:to>
                                        <p:strVal val="visible"/>
                                      </p:to>
                                    </p:set>
                                    <p:animEffect transition="in" filter="fade">
                                      <p:cBhvr>
                                        <p:cTn id="15" dur="500"/>
                                        <p:tgtEl>
                                          <p:spTgt spid="13">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graphicEl>
                                              <a:chart seriesIdx="-4" categoryIdx="2" bldStep="category"/>
                                            </p:graphicEl>
                                          </p:spTgt>
                                        </p:tgtEl>
                                        <p:attrNameLst>
                                          <p:attrName>style.visibility</p:attrName>
                                        </p:attrNameLst>
                                      </p:cBhvr>
                                      <p:to>
                                        <p:strVal val="visible"/>
                                      </p:to>
                                    </p:set>
                                    <p:animEffect transition="in" filter="fade">
                                      <p:cBhvr>
                                        <p:cTn id="19" dur="500"/>
                                        <p:tgtEl>
                                          <p:spTgt spid="13">
                                            <p:graphicEl>
                                              <a:chart seriesIdx="-4" categoryIdx="2" bldStep="category"/>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graphicEl>
                                              <a:chart seriesIdx="-4" categoryIdx="3" bldStep="category"/>
                                            </p:graphicEl>
                                          </p:spTgt>
                                        </p:tgtEl>
                                        <p:attrNameLst>
                                          <p:attrName>style.visibility</p:attrName>
                                        </p:attrNameLst>
                                      </p:cBhvr>
                                      <p:to>
                                        <p:strVal val="visible"/>
                                      </p:to>
                                    </p:set>
                                    <p:animEffect transition="in" filter="fade">
                                      <p:cBhvr>
                                        <p:cTn id="23" dur="500"/>
                                        <p:tgtEl>
                                          <p:spTgt spid="13">
                                            <p:graphicEl>
                                              <a:chart seriesIdx="-4" categoryIdx="3" bldStep="category"/>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graphicEl>
                                              <a:chart seriesIdx="-4" categoryIdx="4" bldStep="category"/>
                                            </p:graphicEl>
                                          </p:spTgt>
                                        </p:tgtEl>
                                        <p:attrNameLst>
                                          <p:attrName>style.visibility</p:attrName>
                                        </p:attrNameLst>
                                      </p:cBhvr>
                                      <p:to>
                                        <p:strVal val="visible"/>
                                      </p:to>
                                    </p:set>
                                    <p:animEffect transition="in" filter="fade">
                                      <p:cBhvr>
                                        <p:cTn id="27" dur="500"/>
                                        <p:tgtEl>
                                          <p:spTgt spid="13">
                                            <p:graphicEl>
                                              <a:chart seriesIdx="-4" categoryIdx="4" bldStep="category"/>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3">
                                            <p:graphicEl>
                                              <a:chart seriesIdx="-4" categoryIdx="5" bldStep="category"/>
                                            </p:graphicEl>
                                          </p:spTgt>
                                        </p:tgtEl>
                                        <p:attrNameLst>
                                          <p:attrName>style.visibility</p:attrName>
                                        </p:attrNameLst>
                                      </p:cBhvr>
                                      <p:to>
                                        <p:strVal val="visible"/>
                                      </p:to>
                                    </p:set>
                                    <p:animEffect transition="in" filter="fade">
                                      <p:cBhvr>
                                        <p:cTn id="31" dur="500"/>
                                        <p:tgtEl>
                                          <p:spTgt spid="13">
                                            <p:graphicEl>
                                              <a:chart seriesIdx="-4" categoryIdx="5" bldStep="category"/>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graphicEl>
                                              <a:chart seriesIdx="-4" categoryIdx="6" bldStep="category"/>
                                            </p:graphicEl>
                                          </p:spTgt>
                                        </p:tgtEl>
                                        <p:attrNameLst>
                                          <p:attrName>style.visibility</p:attrName>
                                        </p:attrNameLst>
                                      </p:cBhvr>
                                      <p:to>
                                        <p:strVal val="visible"/>
                                      </p:to>
                                    </p:set>
                                    <p:animEffect transition="in" filter="fade">
                                      <p:cBhvr>
                                        <p:cTn id="35" dur="500"/>
                                        <p:tgtEl>
                                          <p:spTgt spid="13">
                                            <p:graphicEl>
                                              <a:chart seriesIdx="-4" categoryIdx="6" bldStep="category"/>
                                            </p:graphic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3">
                                            <p:graphicEl>
                                              <a:chart seriesIdx="-4" categoryIdx="7" bldStep="category"/>
                                            </p:graphicEl>
                                          </p:spTgt>
                                        </p:tgtEl>
                                        <p:attrNameLst>
                                          <p:attrName>style.visibility</p:attrName>
                                        </p:attrNameLst>
                                      </p:cBhvr>
                                      <p:to>
                                        <p:strVal val="visible"/>
                                      </p:to>
                                    </p:set>
                                    <p:animEffect transition="in" filter="fade">
                                      <p:cBhvr>
                                        <p:cTn id="39" dur="500"/>
                                        <p:tgtEl>
                                          <p:spTgt spid="13">
                                            <p:graphicEl>
                                              <a:chart seriesIdx="-4" categoryIdx="7" bldStep="category"/>
                                            </p:graphic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3">
                                            <p:graphicEl>
                                              <a:chart seriesIdx="-4" categoryIdx="8" bldStep="category"/>
                                            </p:graphicEl>
                                          </p:spTgt>
                                        </p:tgtEl>
                                        <p:attrNameLst>
                                          <p:attrName>style.visibility</p:attrName>
                                        </p:attrNameLst>
                                      </p:cBhvr>
                                      <p:to>
                                        <p:strVal val="visible"/>
                                      </p:to>
                                    </p:set>
                                    <p:animEffect transition="in" filter="fade">
                                      <p:cBhvr>
                                        <p:cTn id="43" dur="500"/>
                                        <p:tgtEl>
                                          <p:spTgt spid="13">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category"/>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8476" y="1347604"/>
            <a:ext cx="3908323" cy="4525863"/>
          </a:xfrm>
        </p:spPr>
        <p:txBody>
          <a:bodyPr/>
          <a:lstStyle/>
          <a:p>
            <a:pPr marL="0" indent="0">
              <a:buNone/>
            </a:pPr>
            <a:r>
              <a:rPr lang="en-US" sz="2300" dirty="0">
                <a:solidFill>
                  <a:schemeClr val="accent3"/>
                </a:solidFill>
              </a:rPr>
              <a:t>Manufacturing Costs</a:t>
            </a:r>
          </a:p>
          <a:p>
            <a:pPr marL="0" indent="0">
              <a:buNone/>
            </a:pPr>
            <a:endParaRPr lang="en-US" sz="800" dirty="0">
              <a:solidFill>
                <a:schemeClr val="accent3"/>
              </a:solidFill>
            </a:endParaRPr>
          </a:p>
          <a:p>
            <a:r>
              <a:rPr lang="en-US" sz="1800" dirty="0"/>
              <a:t>$32.1M/</a:t>
            </a:r>
            <a:r>
              <a:rPr lang="en-US" sz="1800" dirty="0" err="1"/>
              <a:t>yr</a:t>
            </a:r>
            <a:r>
              <a:rPr lang="en-US" sz="1800" dirty="0"/>
              <a:t> for US operations, direct cost of $5,380/dose (compared to estimate of $1,890 in literature)</a:t>
            </a:r>
          </a:p>
        </p:txBody>
      </p:sp>
      <p:sp>
        <p:nvSpPr>
          <p:cNvPr id="4" name="Slide Number Placeholder 3"/>
          <p:cNvSpPr>
            <a:spLocks noGrp="1"/>
          </p:cNvSpPr>
          <p:nvPr>
            <p:ph type="sldNum" sz="quarter" idx="12"/>
          </p:nvPr>
        </p:nvSpPr>
        <p:spPr/>
        <p:txBody>
          <a:bodyPr/>
          <a:lstStyle/>
          <a:p>
            <a:fld id="{B7FCC395-75D0-4D22-BD06-26B23D3D716B}" type="slidenum">
              <a:rPr lang="en-US" smtClean="0"/>
              <a:pPr/>
              <a:t>17</a:t>
            </a:fld>
            <a:endParaRPr lang="en-US" dirty="0"/>
          </a:p>
        </p:txBody>
      </p:sp>
      <p:graphicFrame>
        <p:nvGraphicFramePr>
          <p:cNvPr id="14" name="Chart 13"/>
          <p:cNvGraphicFramePr/>
          <p:nvPr>
            <p:extLst>
              <p:ext uri="{D42A27DB-BD31-4B8C-83A1-F6EECF244321}">
                <p14:modId xmlns:p14="http://schemas.microsoft.com/office/powerpoint/2010/main" val="1185827851"/>
              </p:ext>
            </p:extLst>
          </p:nvPr>
        </p:nvGraphicFramePr>
        <p:xfrm>
          <a:off x="304657" y="1735211"/>
          <a:ext cx="4680298" cy="4562350"/>
        </p:xfrm>
        <a:graphic>
          <a:graphicData uri="http://schemas.openxmlformats.org/drawingml/2006/chart">
            <c:chart xmlns:c="http://schemas.openxmlformats.org/drawingml/2006/chart" xmlns:r="http://schemas.openxmlformats.org/officeDocument/2006/relationships" r:id="rId3"/>
          </a:graphicData>
        </a:graphic>
      </p:graphicFrame>
      <p:sp>
        <p:nvSpPr>
          <p:cNvPr id="23" name="Title 1"/>
          <p:cNvSpPr>
            <a:spLocks noGrp="1"/>
          </p:cNvSpPr>
          <p:nvPr>
            <p:ph type="title"/>
          </p:nvPr>
        </p:nvSpPr>
        <p:spPr>
          <a:xfrm>
            <a:off x="457200" y="186100"/>
            <a:ext cx="8229600" cy="1143000"/>
          </a:xfrm>
        </p:spPr>
        <p:txBody>
          <a:bodyPr/>
          <a:lstStyle/>
          <a:p>
            <a:r>
              <a:rPr lang="en-US" dirty="0">
                <a:solidFill>
                  <a:schemeClr val="accent3"/>
                </a:solidFill>
              </a:rPr>
              <a:t>  </a:t>
            </a:r>
          </a:p>
        </p:txBody>
      </p:sp>
      <p:sp>
        <p:nvSpPr>
          <p:cNvPr id="24" name="Title 1"/>
          <p:cNvSpPr txBox="1">
            <a:spLocks/>
          </p:cNvSpPr>
          <p:nvPr/>
        </p:nvSpPr>
        <p:spPr bwMode="auto">
          <a:xfrm>
            <a:off x="843403" y="208147"/>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5" name="Rounded Rectangle 24"/>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itle 1"/>
          <p:cNvSpPr txBox="1">
            <a:spLocks/>
          </p:cNvSpPr>
          <p:nvPr/>
        </p:nvSpPr>
        <p:spPr bwMode="auto">
          <a:xfrm>
            <a:off x="3453640" y="198622"/>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27" name="Title 1"/>
          <p:cNvSpPr txBox="1">
            <a:spLocks/>
          </p:cNvSpPr>
          <p:nvPr/>
        </p:nvSpPr>
        <p:spPr bwMode="auto">
          <a:xfrm>
            <a:off x="5675409" y="198405"/>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3"/>
                </a:solidFill>
                <a:latin typeface="Gabriola" panose="04040605051002020D02" pitchFamily="82" charset="0"/>
              </a:rPr>
              <a:t>Economically Competitive</a:t>
            </a:r>
          </a:p>
        </p:txBody>
      </p:sp>
      <p:sp>
        <p:nvSpPr>
          <p:cNvPr id="28" name="Round Same Side Corner Rectangle 27"/>
          <p:cNvSpPr/>
          <p:nvPr/>
        </p:nvSpPr>
        <p:spPr>
          <a:xfrm rot="16200000">
            <a:off x="1845924" y="-476606"/>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ectangle 28"/>
          <p:cNvSpPr/>
          <p:nvPr/>
        </p:nvSpPr>
        <p:spPr>
          <a:xfrm rot="5400000">
            <a:off x="4331481" y="-480628"/>
            <a:ext cx="742290" cy="2493150"/>
          </a:xfrm>
          <a:prstGeom prst="rect">
            <a:avLst/>
          </a:prstGeom>
          <a:solidFill>
            <a:srgbClr val="C0C0C0">
              <a:alpha val="20000"/>
            </a:srgbClr>
          </a:solidFill>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ound Same Side Corner Rectangle 29"/>
          <p:cNvSpPr/>
          <p:nvPr/>
        </p:nvSpPr>
        <p:spPr>
          <a:xfrm rot="5400000">
            <a:off x="6819100" y="-478009"/>
            <a:ext cx="740228" cy="2487168"/>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2292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fade">
                                      <p:cBhvr>
                                        <p:cTn id="7" dur="500"/>
                                        <p:tgtEl>
                                          <p:spTgt spid="14">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graphicEl>
                                              <a:chart seriesIdx="-4" categoryIdx="0" bldStep="category"/>
                                            </p:graphicEl>
                                          </p:spTgt>
                                        </p:tgtEl>
                                        <p:attrNameLst>
                                          <p:attrName>style.visibility</p:attrName>
                                        </p:attrNameLst>
                                      </p:cBhvr>
                                      <p:to>
                                        <p:strVal val="visible"/>
                                      </p:to>
                                    </p:set>
                                    <p:animEffect transition="in" filter="fade">
                                      <p:cBhvr>
                                        <p:cTn id="11" dur="500"/>
                                        <p:tgtEl>
                                          <p:spTgt spid="14">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graphicEl>
                                              <a:chart seriesIdx="-4" categoryIdx="1" bldStep="category"/>
                                            </p:graphicEl>
                                          </p:spTgt>
                                        </p:tgtEl>
                                        <p:attrNameLst>
                                          <p:attrName>style.visibility</p:attrName>
                                        </p:attrNameLst>
                                      </p:cBhvr>
                                      <p:to>
                                        <p:strVal val="visible"/>
                                      </p:to>
                                    </p:set>
                                    <p:animEffect transition="in" filter="fade">
                                      <p:cBhvr>
                                        <p:cTn id="15" dur="500"/>
                                        <p:tgtEl>
                                          <p:spTgt spid="14">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
                                            <p:graphicEl>
                                              <a:chart seriesIdx="-4" categoryIdx="2" bldStep="category"/>
                                            </p:graphicEl>
                                          </p:spTgt>
                                        </p:tgtEl>
                                        <p:attrNameLst>
                                          <p:attrName>style.visibility</p:attrName>
                                        </p:attrNameLst>
                                      </p:cBhvr>
                                      <p:to>
                                        <p:strVal val="visible"/>
                                      </p:to>
                                    </p:set>
                                    <p:animEffect transition="in" filter="fade">
                                      <p:cBhvr>
                                        <p:cTn id="19" dur="500"/>
                                        <p:tgtEl>
                                          <p:spTgt spid="14">
                                            <p:graphicEl>
                                              <a:chart seriesIdx="-4" categoryIdx="2" bldStep="category"/>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graphicEl>
                                              <a:chart seriesIdx="-4" categoryIdx="3" bldStep="category"/>
                                            </p:graphicEl>
                                          </p:spTgt>
                                        </p:tgtEl>
                                        <p:attrNameLst>
                                          <p:attrName>style.visibility</p:attrName>
                                        </p:attrNameLst>
                                      </p:cBhvr>
                                      <p:to>
                                        <p:strVal val="visible"/>
                                      </p:to>
                                    </p:set>
                                    <p:animEffect transition="in" filter="fade">
                                      <p:cBhvr>
                                        <p:cTn id="23" dur="500"/>
                                        <p:tgtEl>
                                          <p:spTgt spid="14">
                                            <p:graphicEl>
                                              <a:chart seriesIdx="-4" categoryIdx="3" bldStep="category"/>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graphicEl>
                                              <a:chart seriesIdx="-4" categoryIdx="4" bldStep="category"/>
                                            </p:graphicEl>
                                          </p:spTgt>
                                        </p:tgtEl>
                                        <p:attrNameLst>
                                          <p:attrName>style.visibility</p:attrName>
                                        </p:attrNameLst>
                                      </p:cBhvr>
                                      <p:to>
                                        <p:strVal val="visible"/>
                                      </p:to>
                                    </p:set>
                                    <p:animEffect transition="in" filter="fade">
                                      <p:cBhvr>
                                        <p:cTn id="27" dur="500"/>
                                        <p:tgtEl>
                                          <p:spTgt spid="14">
                                            <p:graphicEl>
                                              <a:chart seriesIdx="-4" categoryIdx="4" bldStep="category"/>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graphicEl>
                                              <a:chart seriesIdx="-4" categoryIdx="5" bldStep="category"/>
                                            </p:graphicEl>
                                          </p:spTgt>
                                        </p:tgtEl>
                                        <p:attrNameLst>
                                          <p:attrName>style.visibility</p:attrName>
                                        </p:attrNameLst>
                                      </p:cBhvr>
                                      <p:to>
                                        <p:strVal val="visible"/>
                                      </p:to>
                                    </p:set>
                                    <p:animEffect transition="in" filter="fade">
                                      <p:cBhvr>
                                        <p:cTn id="31" dur="500"/>
                                        <p:tgtEl>
                                          <p:spTgt spid="14">
                                            <p:graphicEl>
                                              <a:chart seriesIdx="-4" categoryIdx="5" bldStep="category"/>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
                                            <p:graphicEl>
                                              <a:chart seriesIdx="-4" categoryIdx="6" bldStep="category"/>
                                            </p:graphicEl>
                                          </p:spTgt>
                                        </p:tgtEl>
                                        <p:attrNameLst>
                                          <p:attrName>style.visibility</p:attrName>
                                        </p:attrNameLst>
                                      </p:cBhvr>
                                      <p:to>
                                        <p:strVal val="visible"/>
                                      </p:to>
                                    </p:set>
                                    <p:animEffect transition="in" filter="fade">
                                      <p:cBhvr>
                                        <p:cTn id="35" dur="500"/>
                                        <p:tgtEl>
                                          <p:spTgt spid="14">
                                            <p:graphicEl>
                                              <a:chart seriesIdx="-4" categoryIdx="6" bldStep="category"/>
                                            </p:graphic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4">
                                            <p:graphicEl>
                                              <a:chart seriesIdx="-4" categoryIdx="7" bldStep="category"/>
                                            </p:graphicEl>
                                          </p:spTgt>
                                        </p:tgtEl>
                                        <p:attrNameLst>
                                          <p:attrName>style.visibility</p:attrName>
                                        </p:attrNameLst>
                                      </p:cBhvr>
                                      <p:to>
                                        <p:strVal val="visible"/>
                                      </p:to>
                                    </p:set>
                                    <p:animEffect transition="in" filter="fade">
                                      <p:cBhvr>
                                        <p:cTn id="39" dur="500"/>
                                        <p:tgtEl>
                                          <p:spTgt spid="14">
                                            <p:graphicEl>
                                              <a:chart seriesIdx="-4" categoryIdx="7"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Chart bld="category"/>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300" dirty="0">
                <a:solidFill>
                  <a:schemeClr val="accent3"/>
                </a:solidFill>
              </a:rPr>
              <a:t>Profitability</a:t>
            </a:r>
          </a:p>
          <a:p>
            <a:r>
              <a:rPr lang="en-US" sz="1800" dirty="0"/>
              <a:t>Used MACRS depreciation rates, took into account cost of clinical trials</a:t>
            </a:r>
          </a:p>
          <a:p>
            <a:r>
              <a:rPr lang="en-US" sz="1800" dirty="0"/>
              <a:t>Suggested $40,000/dose (low compared to suggested price of $500,000 for cell therapies at this scale)</a:t>
            </a:r>
          </a:p>
          <a:p>
            <a:endParaRPr lang="en-US" sz="1800" dirty="0"/>
          </a:p>
          <a:p>
            <a:endParaRPr lang="en-US" sz="1800" dirty="0"/>
          </a:p>
        </p:txBody>
      </p:sp>
      <p:sp>
        <p:nvSpPr>
          <p:cNvPr id="4" name="Slide Number Placeholder 3"/>
          <p:cNvSpPr>
            <a:spLocks noGrp="1"/>
          </p:cNvSpPr>
          <p:nvPr>
            <p:ph type="sldNum" sz="quarter" idx="12"/>
          </p:nvPr>
        </p:nvSpPr>
        <p:spPr/>
        <p:txBody>
          <a:bodyPr/>
          <a:lstStyle/>
          <a:p>
            <a:fld id="{B7FCC395-75D0-4D22-BD06-26B23D3D716B}" type="slidenum">
              <a:rPr lang="en-US" smtClean="0"/>
              <a:pPr/>
              <a:t>18</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219864215"/>
              </p:ext>
            </p:extLst>
          </p:nvPr>
        </p:nvGraphicFramePr>
        <p:xfrm>
          <a:off x="1604010" y="3449159"/>
          <a:ext cx="5935980" cy="2439802"/>
        </p:xfrm>
        <a:graphic>
          <a:graphicData uri="http://schemas.openxmlformats.org/drawingml/2006/table">
            <a:tbl>
              <a:tblPr firstRow="1" firstCol="1" bandRow="1">
                <a:tableStyleId>{D27102A9-8310-4765-A935-A1911B00CA55}</a:tableStyleId>
              </a:tblPr>
              <a:tblGrid>
                <a:gridCol w="1978660">
                  <a:extLst>
                    <a:ext uri="{9D8B030D-6E8A-4147-A177-3AD203B41FA5}">
                      <a16:colId xmlns="" xmlns:a16="http://schemas.microsoft.com/office/drawing/2014/main" val="2593129194"/>
                    </a:ext>
                  </a:extLst>
                </a:gridCol>
                <a:gridCol w="1978660">
                  <a:extLst>
                    <a:ext uri="{9D8B030D-6E8A-4147-A177-3AD203B41FA5}">
                      <a16:colId xmlns="" xmlns:a16="http://schemas.microsoft.com/office/drawing/2014/main" val="469135444"/>
                    </a:ext>
                  </a:extLst>
                </a:gridCol>
                <a:gridCol w="1978660">
                  <a:extLst>
                    <a:ext uri="{9D8B030D-6E8A-4147-A177-3AD203B41FA5}">
                      <a16:colId xmlns="" xmlns:a16="http://schemas.microsoft.com/office/drawing/2014/main" val="2399942072"/>
                    </a:ext>
                  </a:extLst>
                </a:gridCol>
              </a:tblGrid>
              <a:tr h="680387">
                <a:tc>
                  <a:txBody>
                    <a:bodyPr/>
                    <a:lstStyle/>
                    <a:p>
                      <a:pPr marL="0" marR="0" algn="ctr">
                        <a:lnSpc>
                          <a:spcPct val="115000"/>
                        </a:lnSpc>
                        <a:spcBef>
                          <a:spcPts val="0"/>
                        </a:spcBef>
                        <a:spcAft>
                          <a:spcPts val="0"/>
                        </a:spcAft>
                      </a:pPr>
                      <a:endParaRPr lang="en-US" sz="12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noFill/>
                      <a:prstDash val="solid"/>
                      <a:round/>
                      <a:headEnd type="none" w="med" len="med"/>
                      <a:tailEnd type="none" w="med" len="med"/>
                    </a:lnT>
                  </a:tcPr>
                </a:tc>
                <a:tc>
                  <a:txBody>
                    <a:bodyPr/>
                    <a:lstStyle/>
                    <a:p>
                      <a:pPr marL="0" marR="0" algn="ctr">
                        <a:lnSpc>
                          <a:spcPct val="115000"/>
                        </a:lnSpc>
                        <a:spcBef>
                          <a:spcPts val="0"/>
                        </a:spcBef>
                        <a:spcAft>
                          <a:spcPts val="0"/>
                        </a:spcAft>
                      </a:pPr>
                      <a:r>
                        <a:rPr lang="en-US" sz="1700" b="0" dirty="0">
                          <a:effectLst/>
                          <a:latin typeface="Trebuchet MS" panose="020B0603020202020204" pitchFamily="34" charset="0"/>
                        </a:rPr>
                        <a:t>US Project</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700" b="0" dirty="0">
                          <a:effectLst/>
                          <a:latin typeface="Trebuchet MS" panose="020B0603020202020204" pitchFamily="34" charset="0"/>
                        </a:rPr>
                        <a:t>US and European Project</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3152790763"/>
                  </a:ext>
                </a:extLst>
              </a:tr>
              <a:tr h="379328">
                <a:tc>
                  <a:txBody>
                    <a:bodyPr/>
                    <a:lstStyle/>
                    <a:p>
                      <a:pPr marL="0" marR="0" algn="r">
                        <a:lnSpc>
                          <a:spcPct val="115000"/>
                        </a:lnSpc>
                        <a:spcBef>
                          <a:spcPts val="0"/>
                        </a:spcBef>
                        <a:spcAft>
                          <a:spcPts val="0"/>
                        </a:spcAft>
                      </a:pPr>
                      <a:r>
                        <a:rPr lang="en-US" sz="1700" b="0" i="1" dirty="0">
                          <a:effectLst/>
                          <a:latin typeface="Trebuchet MS" panose="020B0603020202020204" pitchFamily="34" charset="0"/>
                        </a:rPr>
                        <a:t>IRR</a:t>
                      </a:r>
                      <a:endParaRPr lang="en-US" sz="1700" b="0" i="1"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55.99%</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56.23%</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169510825"/>
                  </a:ext>
                </a:extLst>
              </a:tr>
              <a:tr h="379328">
                <a:tc>
                  <a:txBody>
                    <a:bodyPr/>
                    <a:lstStyle/>
                    <a:p>
                      <a:pPr marL="0" marR="0" algn="r">
                        <a:lnSpc>
                          <a:spcPct val="115000"/>
                        </a:lnSpc>
                        <a:spcBef>
                          <a:spcPts val="0"/>
                        </a:spcBef>
                        <a:spcAft>
                          <a:spcPts val="0"/>
                        </a:spcAft>
                      </a:pPr>
                      <a:r>
                        <a:rPr lang="en-US" sz="1700" b="0" i="1" dirty="0">
                          <a:effectLst/>
                          <a:latin typeface="Trebuchet MS" panose="020B0603020202020204" pitchFamily="34" charset="0"/>
                        </a:rPr>
                        <a:t>Net Present Worth (NPW)</a:t>
                      </a:r>
                      <a:endParaRPr lang="en-US" sz="1700" b="0" i="1"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$553,960,000</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$1,726,990,000</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687262289"/>
                  </a:ext>
                </a:extLst>
              </a:tr>
              <a:tr h="784203">
                <a:tc>
                  <a:txBody>
                    <a:bodyPr/>
                    <a:lstStyle/>
                    <a:p>
                      <a:pPr marL="0" marR="0" algn="r">
                        <a:lnSpc>
                          <a:spcPct val="115000"/>
                        </a:lnSpc>
                        <a:spcBef>
                          <a:spcPts val="0"/>
                        </a:spcBef>
                        <a:spcAft>
                          <a:spcPts val="0"/>
                        </a:spcAft>
                      </a:pPr>
                      <a:r>
                        <a:rPr lang="en-US" sz="1700" b="0" i="1" dirty="0">
                          <a:effectLst/>
                          <a:latin typeface="Trebuchet MS" panose="020B0603020202020204" pitchFamily="34" charset="0"/>
                        </a:rPr>
                        <a:t>Price per Dose Yielding 50% IRR</a:t>
                      </a:r>
                      <a:endParaRPr lang="en-US" sz="1700" b="0" i="1"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$35,364</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$34,975</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4084435787"/>
                  </a:ext>
                </a:extLst>
              </a:tr>
            </a:tbl>
          </a:graphicData>
        </a:graphic>
      </p:graphicFrame>
      <p:sp>
        <p:nvSpPr>
          <p:cNvPr id="14" name="Title 1"/>
          <p:cNvSpPr>
            <a:spLocks noGrp="1"/>
          </p:cNvSpPr>
          <p:nvPr>
            <p:ph type="title"/>
          </p:nvPr>
        </p:nvSpPr>
        <p:spPr>
          <a:xfrm>
            <a:off x="457200" y="186100"/>
            <a:ext cx="8229600" cy="1143000"/>
          </a:xfrm>
        </p:spPr>
        <p:txBody>
          <a:bodyPr/>
          <a:lstStyle/>
          <a:p>
            <a:r>
              <a:rPr lang="en-US" dirty="0">
                <a:solidFill>
                  <a:schemeClr val="accent3"/>
                </a:solidFill>
              </a:rPr>
              <a:t>  </a:t>
            </a:r>
          </a:p>
        </p:txBody>
      </p:sp>
      <p:sp>
        <p:nvSpPr>
          <p:cNvPr id="23" name="Title 1"/>
          <p:cNvSpPr txBox="1">
            <a:spLocks/>
          </p:cNvSpPr>
          <p:nvPr/>
        </p:nvSpPr>
        <p:spPr bwMode="auto">
          <a:xfrm>
            <a:off x="843403" y="208147"/>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4" name="Rounded Rectangle 23"/>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itle 1"/>
          <p:cNvSpPr txBox="1">
            <a:spLocks/>
          </p:cNvSpPr>
          <p:nvPr/>
        </p:nvSpPr>
        <p:spPr bwMode="auto">
          <a:xfrm>
            <a:off x="3453640" y="198622"/>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26" name="Title 1"/>
          <p:cNvSpPr txBox="1">
            <a:spLocks/>
          </p:cNvSpPr>
          <p:nvPr/>
        </p:nvSpPr>
        <p:spPr bwMode="auto">
          <a:xfrm>
            <a:off x="5675409" y="198405"/>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3"/>
                </a:solidFill>
                <a:latin typeface="Gabriola" panose="04040605051002020D02" pitchFamily="82" charset="0"/>
              </a:rPr>
              <a:t>Economically Competitive</a:t>
            </a:r>
          </a:p>
        </p:txBody>
      </p:sp>
      <p:sp>
        <p:nvSpPr>
          <p:cNvPr id="27" name="Round Same Side Corner Rectangle 26"/>
          <p:cNvSpPr/>
          <p:nvPr/>
        </p:nvSpPr>
        <p:spPr>
          <a:xfrm rot="16200000">
            <a:off x="1845924" y="-476606"/>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Rectangle 27"/>
          <p:cNvSpPr/>
          <p:nvPr/>
        </p:nvSpPr>
        <p:spPr>
          <a:xfrm rot="5400000">
            <a:off x="4331481" y="-480628"/>
            <a:ext cx="742290" cy="2493150"/>
          </a:xfrm>
          <a:prstGeom prst="rect">
            <a:avLst/>
          </a:prstGeom>
          <a:solidFill>
            <a:srgbClr val="C0C0C0">
              <a:alpha val="20000"/>
            </a:srgbClr>
          </a:solidFill>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ound Same Side Corner Rectangle 28"/>
          <p:cNvSpPr/>
          <p:nvPr/>
        </p:nvSpPr>
        <p:spPr>
          <a:xfrm rot="5400000">
            <a:off x="6819100" y="-478009"/>
            <a:ext cx="740228" cy="2487168"/>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253317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300" dirty="0">
                <a:solidFill>
                  <a:schemeClr val="accent3"/>
                </a:solidFill>
              </a:rPr>
              <a:t>Sensitivity Analysis</a:t>
            </a:r>
          </a:p>
        </p:txBody>
      </p:sp>
      <p:sp>
        <p:nvSpPr>
          <p:cNvPr id="4" name="Slide Number Placeholder 3"/>
          <p:cNvSpPr>
            <a:spLocks noGrp="1"/>
          </p:cNvSpPr>
          <p:nvPr>
            <p:ph type="sldNum" sz="quarter" idx="12"/>
          </p:nvPr>
        </p:nvSpPr>
        <p:spPr/>
        <p:txBody>
          <a:bodyPr/>
          <a:lstStyle/>
          <a:p>
            <a:fld id="{B7FCC395-75D0-4D22-BD06-26B23D3D716B}" type="slidenum">
              <a:rPr lang="en-US" smtClean="0"/>
              <a:pPr/>
              <a:t>19</a:t>
            </a:fld>
            <a:endParaRPr lang="en-US" dirty="0"/>
          </a:p>
        </p:txBody>
      </p:sp>
      <p:graphicFrame>
        <p:nvGraphicFramePr>
          <p:cNvPr id="13" name="Chart 12"/>
          <p:cNvGraphicFramePr/>
          <p:nvPr>
            <p:extLst>
              <p:ext uri="{D42A27DB-BD31-4B8C-83A1-F6EECF244321}">
                <p14:modId xmlns:p14="http://schemas.microsoft.com/office/powerpoint/2010/main" val="60063720"/>
              </p:ext>
            </p:extLst>
          </p:nvPr>
        </p:nvGraphicFramePr>
        <p:xfrm>
          <a:off x="724311" y="2105662"/>
          <a:ext cx="7695378" cy="4100051"/>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
          <p:cNvSpPr>
            <a:spLocks noGrp="1"/>
          </p:cNvSpPr>
          <p:nvPr>
            <p:ph type="title"/>
          </p:nvPr>
        </p:nvSpPr>
        <p:spPr>
          <a:xfrm>
            <a:off x="457200" y="186100"/>
            <a:ext cx="8229600" cy="1143000"/>
          </a:xfrm>
        </p:spPr>
        <p:txBody>
          <a:bodyPr/>
          <a:lstStyle/>
          <a:p>
            <a:r>
              <a:rPr lang="en-US" dirty="0">
                <a:solidFill>
                  <a:schemeClr val="accent3"/>
                </a:solidFill>
              </a:rPr>
              <a:t>  </a:t>
            </a:r>
          </a:p>
        </p:txBody>
      </p:sp>
      <p:sp>
        <p:nvSpPr>
          <p:cNvPr id="23" name="Title 1"/>
          <p:cNvSpPr txBox="1">
            <a:spLocks/>
          </p:cNvSpPr>
          <p:nvPr/>
        </p:nvSpPr>
        <p:spPr bwMode="auto">
          <a:xfrm>
            <a:off x="843403" y="208147"/>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4" name="Rounded Rectangle 23"/>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itle 1"/>
          <p:cNvSpPr txBox="1">
            <a:spLocks/>
          </p:cNvSpPr>
          <p:nvPr/>
        </p:nvSpPr>
        <p:spPr bwMode="auto">
          <a:xfrm>
            <a:off x="3453640" y="198622"/>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26" name="Title 1"/>
          <p:cNvSpPr txBox="1">
            <a:spLocks/>
          </p:cNvSpPr>
          <p:nvPr/>
        </p:nvSpPr>
        <p:spPr bwMode="auto">
          <a:xfrm>
            <a:off x="5675409" y="198405"/>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3"/>
                </a:solidFill>
                <a:latin typeface="Gabriola" panose="04040605051002020D02" pitchFamily="82" charset="0"/>
              </a:rPr>
              <a:t>Economically Competitive</a:t>
            </a:r>
          </a:p>
        </p:txBody>
      </p:sp>
      <p:sp>
        <p:nvSpPr>
          <p:cNvPr id="27" name="Round Same Side Corner Rectangle 26"/>
          <p:cNvSpPr/>
          <p:nvPr/>
        </p:nvSpPr>
        <p:spPr>
          <a:xfrm rot="16200000">
            <a:off x="1845924" y="-476606"/>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Rectangle 27"/>
          <p:cNvSpPr/>
          <p:nvPr/>
        </p:nvSpPr>
        <p:spPr>
          <a:xfrm rot="5400000">
            <a:off x="4331481" y="-480628"/>
            <a:ext cx="742290" cy="2493150"/>
          </a:xfrm>
          <a:prstGeom prst="rect">
            <a:avLst/>
          </a:prstGeom>
          <a:solidFill>
            <a:srgbClr val="C0C0C0">
              <a:alpha val="20000"/>
            </a:srgbClr>
          </a:solidFill>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ound Same Side Corner Rectangle 28"/>
          <p:cNvSpPr/>
          <p:nvPr/>
        </p:nvSpPr>
        <p:spPr>
          <a:xfrm rot="5400000">
            <a:off x="6819100" y="-478009"/>
            <a:ext cx="740228" cy="2487168"/>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973782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p:nvPr>
            <p:extLst>
              <p:ext uri="{D42A27DB-BD31-4B8C-83A1-F6EECF244321}">
                <p14:modId xmlns:p14="http://schemas.microsoft.com/office/powerpoint/2010/main" val="2859098970"/>
              </p:ext>
            </p:extLst>
          </p:nvPr>
        </p:nvGraphicFramePr>
        <p:xfrm>
          <a:off x="980768" y="2426518"/>
          <a:ext cx="7182465" cy="4003779"/>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a:spLocks noGrp="1"/>
          </p:cNvSpPr>
          <p:nvPr>
            <p:ph idx="1"/>
          </p:nvPr>
        </p:nvSpPr>
        <p:spPr/>
        <p:txBody>
          <a:bodyPr/>
          <a:lstStyle/>
          <a:p>
            <a:pPr marL="0" indent="0">
              <a:buNone/>
            </a:pPr>
            <a:r>
              <a:rPr lang="en-US" sz="2300" dirty="0">
                <a:solidFill>
                  <a:schemeClr val="accent3"/>
                </a:solidFill>
              </a:rPr>
              <a:t>Optimization</a:t>
            </a:r>
          </a:p>
          <a:p>
            <a:r>
              <a:rPr lang="en-US" sz="1800" dirty="0"/>
              <a:t>Media change frequency – at maximum cell density, must change every 2 hours</a:t>
            </a:r>
          </a:p>
        </p:txBody>
      </p:sp>
      <p:sp>
        <p:nvSpPr>
          <p:cNvPr id="4" name="Slide Number Placeholder 3"/>
          <p:cNvSpPr>
            <a:spLocks noGrp="1"/>
          </p:cNvSpPr>
          <p:nvPr>
            <p:ph type="sldNum" sz="quarter" idx="12"/>
          </p:nvPr>
        </p:nvSpPr>
        <p:spPr/>
        <p:txBody>
          <a:bodyPr/>
          <a:lstStyle/>
          <a:p>
            <a:fld id="{B7FCC395-75D0-4D22-BD06-26B23D3D716B}" type="slidenum">
              <a:rPr lang="en-US" smtClean="0"/>
              <a:pPr/>
              <a:t>20</a:t>
            </a:fld>
            <a:endParaRPr lang="en-US" dirty="0"/>
          </a:p>
        </p:txBody>
      </p:sp>
      <p:sp>
        <p:nvSpPr>
          <p:cNvPr id="23" name="Title 1"/>
          <p:cNvSpPr>
            <a:spLocks noGrp="1"/>
          </p:cNvSpPr>
          <p:nvPr>
            <p:ph type="title"/>
          </p:nvPr>
        </p:nvSpPr>
        <p:spPr>
          <a:xfrm>
            <a:off x="457200" y="186100"/>
            <a:ext cx="8229600" cy="1143000"/>
          </a:xfrm>
        </p:spPr>
        <p:txBody>
          <a:bodyPr/>
          <a:lstStyle/>
          <a:p>
            <a:r>
              <a:rPr lang="en-US" dirty="0">
                <a:solidFill>
                  <a:schemeClr val="accent3"/>
                </a:solidFill>
              </a:rPr>
              <a:t>  </a:t>
            </a:r>
          </a:p>
        </p:txBody>
      </p:sp>
      <p:sp>
        <p:nvSpPr>
          <p:cNvPr id="24" name="Title 1"/>
          <p:cNvSpPr txBox="1">
            <a:spLocks/>
          </p:cNvSpPr>
          <p:nvPr/>
        </p:nvSpPr>
        <p:spPr bwMode="auto">
          <a:xfrm>
            <a:off x="843403" y="208147"/>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5" name="Rounded Rectangle 24"/>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itle 1"/>
          <p:cNvSpPr txBox="1">
            <a:spLocks/>
          </p:cNvSpPr>
          <p:nvPr/>
        </p:nvSpPr>
        <p:spPr bwMode="auto">
          <a:xfrm>
            <a:off x="3453640" y="198622"/>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27" name="Title 1"/>
          <p:cNvSpPr txBox="1">
            <a:spLocks/>
          </p:cNvSpPr>
          <p:nvPr/>
        </p:nvSpPr>
        <p:spPr bwMode="auto">
          <a:xfrm>
            <a:off x="5675409" y="198405"/>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3"/>
                </a:solidFill>
                <a:latin typeface="Gabriola" panose="04040605051002020D02" pitchFamily="82" charset="0"/>
              </a:rPr>
              <a:t>Economically Competitive</a:t>
            </a:r>
          </a:p>
        </p:txBody>
      </p:sp>
      <p:sp>
        <p:nvSpPr>
          <p:cNvPr id="28" name="Round Same Side Corner Rectangle 27"/>
          <p:cNvSpPr/>
          <p:nvPr/>
        </p:nvSpPr>
        <p:spPr>
          <a:xfrm rot="16200000">
            <a:off x="1845924" y="-476606"/>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ectangle 28"/>
          <p:cNvSpPr/>
          <p:nvPr/>
        </p:nvSpPr>
        <p:spPr>
          <a:xfrm rot="5400000">
            <a:off x="4331481" y="-480628"/>
            <a:ext cx="742290" cy="2493150"/>
          </a:xfrm>
          <a:prstGeom prst="rect">
            <a:avLst/>
          </a:prstGeom>
          <a:solidFill>
            <a:srgbClr val="C0C0C0">
              <a:alpha val="20000"/>
            </a:srgbClr>
          </a:solidFill>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ound Same Side Corner Rectangle 29"/>
          <p:cNvSpPr/>
          <p:nvPr/>
        </p:nvSpPr>
        <p:spPr>
          <a:xfrm rot="5400000">
            <a:off x="6819100" y="-478009"/>
            <a:ext cx="740228" cy="2487168"/>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34857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300" dirty="0">
                <a:solidFill>
                  <a:schemeClr val="accent3"/>
                </a:solidFill>
              </a:rPr>
              <a:t>Optimization</a:t>
            </a:r>
          </a:p>
        </p:txBody>
      </p:sp>
      <p:sp>
        <p:nvSpPr>
          <p:cNvPr id="4" name="Slide Number Placeholder 3"/>
          <p:cNvSpPr>
            <a:spLocks noGrp="1"/>
          </p:cNvSpPr>
          <p:nvPr>
            <p:ph type="sldNum" sz="quarter" idx="12"/>
          </p:nvPr>
        </p:nvSpPr>
        <p:spPr/>
        <p:txBody>
          <a:bodyPr/>
          <a:lstStyle/>
          <a:p>
            <a:fld id="{B7FCC395-75D0-4D22-BD06-26B23D3D716B}" type="slidenum">
              <a:rPr lang="en-US" smtClean="0"/>
              <a:pPr/>
              <a:t>21</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670553349"/>
              </p:ext>
            </p:extLst>
          </p:nvPr>
        </p:nvGraphicFramePr>
        <p:xfrm>
          <a:off x="1716087" y="2473378"/>
          <a:ext cx="6513513" cy="2875040"/>
        </p:xfrm>
        <a:graphic>
          <a:graphicData uri="http://schemas.openxmlformats.org/drawingml/2006/table">
            <a:tbl>
              <a:tblPr firstRow="1" firstCol="1" bandRow="1">
                <a:tableStyleId>{F2DE63D5-997A-4646-A377-4702673A728D}</a:tableStyleId>
              </a:tblPr>
              <a:tblGrid>
                <a:gridCol w="2315039">
                  <a:extLst>
                    <a:ext uri="{9D8B030D-6E8A-4147-A177-3AD203B41FA5}">
                      <a16:colId xmlns="" xmlns:a16="http://schemas.microsoft.com/office/drawing/2014/main" val="127004108"/>
                    </a:ext>
                  </a:extLst>
                </a:gridCol>
                <a:gridCol w="1411029">
                  <a:extLst>
                    <a:ext uri="{9D8B030D-6E8A-4147-A177-3AD203B41FA5}">
                      <a16:colId xmlns="" xmlns:a16="http://schemas.microsoft.com/office/drawing/2014/main" val="2081348964"/>
                    </a:ext>
                  </a:extLst>
                </a:gridCol>
                <a:gridCol w="1179871">
                  <a:extLst>
                    <a:ext uri="{9D8B030D-6E8A-4147-A177-3AD203B41FA5}">
                      <a16:colId xmlns="" xmlns:a16="http://schemas.microsoft.com/office/drawing/2014/main" val="1649778828"/>
                    </a:ext>
                  </a:extLst>
                </a:gridCol>
                <a:gridCol w="1607574">
                  <a:extLst>
                    <a:ext uri="{9D8B030D-6E8A-4147-A177-3AD203B41FA5}">
                      <a16:colId xmlns="" xmlns:a16="http://schemas.microsoft.com/office/drawing/2014/main" val="617993805"/>
                    </a:ext>
                  </a:extLst>
                </a:gridCol>
              </a:tblGrid>
              <a:tr h="706475">
                <a:tc>
                  <a:txBody>
                    <a:bodyPr/>
                    <a:lstStyle/>
                    <a:p>
                      <a:pPr marL="0" marR="0" algn="ctr">
                        <a:lnSpc>
                          <a:spcPct val="115000"/>
                        </a:lnSpc>
                        <a:spcBef>
                          <a:spcPts val="0"/>
                        </a:spcBef>
                        <a:spcAft>
                          <a:spcPts val="0"/>
                        </a:spcAft>
                      </a:pPr>
                      <a:r>
                        <a:rPr lang="en-US" sz="1700" b="0" dirty="0">
                          <a:effectLst/>
                          <a:latin typeface="Trebuchet MS" panose="020B0603020202020204" pitchFamily="34" charset="0"/>
                        </a:rPr>
                        <a:t>Optimization Step</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w="9525" cap="flat" cmpd="sng" algn="ctr">
                      <a:noFill/>
                      <a:prstDash val="solid"/>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alpha val="80000"/>
                      </a:schemeClr>
                    </a:solidFill>
                  </a:tcPr>
                </a:tc>
                <a:tc>
                  <a:txBody>
                    <a:bodyPr/>
                    <a:lstStyle/>
                    <a:p>
                      <a:pPr marL="0" marR="0" algn="ctr">
                        <a:lnSpc>
                          <a:spcPct val="115000"/>
                        </a:lnSpc>
                        <a:spcBef>
                          <a:spcPts val="0"/>
                        </a:spcBef>
                        <a:spcAft>
                          <a:spcPts val="0"/>
                        </a:spcAft>
                      </a:pPr>
                      <a:r>
                        <a:rPr lang="en-US" sz="1700" b="0" dirty="0">
                          <a:effectLst/>
                          <a:latin typeface="Trebuchet MS" panose="020B0603020202020204" pitchFamily="34" charset="0"/>
                        </a:rPr>
                        <a:t>Yearly Savings</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alpha val="80000"/>
                      </a:schemeClr>
                    </a:solidFill>
                  </a:tcPr>
                </a:tc>
                <a:tc>
                  <a:txBody>
                    <a:bodyPr/>
                    <a:lstStyle/>
                    <a:p>
                      <a:pPr marL="0" marR="0" algn="ctr">
                        <a:lnSpc>
                          <a:spcPct val="115000"/>
                        </a:lnSpc>
                        <a:spcBef>
                          <a:spcPts val="0"/>
                        </a:spcBef>
                        <a:spcAft>
                          <a:spcPts val="0"/>
                        </a:spcAft>
                      </a:pPr>
                      <a:r>
                        <a:rPr lang="en-US" sz="1700" b="0" dirty="0">
                          <a:effectLst/>
                          <a:latin typeface="Trebuchet MS" panose="020B0603020202020204" pitchFamily="34" charset="0"/>
                        </a:rPr>
                        <a:t>% ROI Savings</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alpha val="80000"/>
                      </a:schemeClr>
                    </a:solidFill>
                  </a:tcPr>
                </a:tc>
                <a:tc>
                  <a:txBody>
                    <a:bodyPr/>
                    <a:lstStyle/>
                    <a:p>
                      <a:pPr marL="0" marR="0" algn="ctr">
                        <a:lnSpc>
                          <a:spcPct val="115000"/>
                        </a:lnSpc>
                        <a:spcBef>
                          <a:spcPts val="0"/>
                        </a:spcBef>
                        <a:spcAft>
                          <a:spcPts val="0"/>
                        </a:spcAft>
                      </a:pPr>
                      <a:r>
                        <a:rPr lang="en-US" sz="1700" b="0" dirty="0">
                          <a:effectLst/>
                          <a:latin typeface="Trebuchet MS" panose="020B0603020202020204" pitchFamily="34" charset="0"/>
                        </a:rPr>
                        <a:t>Cumulative % ROI Savings</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50000"/>
                        <a:alpha val="80000"/>
                      </a:schemeClr>
                    </a:solidFill>
                  </a:tcPr>
                </a:tc>
                <a:extLst>
                  <a:ext uri="{0D108BD9-81ED-4DB2-BD59-A6C34878D82A}">
                    <a16:rowId xmlns="" xmlns:a16="http://schemas.microsoft.com/office/drawing/2014/main" val="2452788540"/>
                  </a:ext>
                </a:extLst>
              </a:tr>
              <a:tr h="380913">
                <a:tc>
                  <a:txBody>
                    <a:bodyPr/>
                    <a:lstStyle/>
                    <a:p>
                      <a:pPr marL="0" marR="0" algn="r">
                        <a:lnSpc>
                          <a:spcPct val="115000"/>
                        </a:lnSpc>
                        <a:spcBef>
                          <a:spcPts val="0"/>
                        </a:spcBef>
                        <a:spcAft>
                          <a:spcPts val="0"/>
                        </a:spcAft>
                      </a:pPr>
                      <a:r>
                        <a:rPr lang="en-US" sz="1700" b="0" dirty="0" err="1">
                          <a:effectLst/>
                          <a:latin typeface="Trebuchet MS" panose="020B0603020202020204" pitchFamily="34" charset="0"/>
                        </a:rPr>
                        <a:t>Prelabeled</a:t>
                      </a:r>
                      <a:r>
                        <a:rPr lang="en-US" sz="1700" b="0" dirty="0">
                          <a:effectLst/>
                          <a:latin typeface="Trebuchet MS" panose="020B0603020202020204" pitchFamily="34" charset="0"/>
                        </a:rPr>
                        <a:t> tubes</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a:effectLst/>
                          <a:latin typeface="Trebuchet MS" panose="020B0603020202020204" pitchFamily="34" charset="0"/>
                        </a:rPr>
                        <a:t>NA</a:t>
                      </a:r>
                      <a:endParaRPr lang="en-US" sz="17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2.5%</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2.52%</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224724548"/>
                  </a:ext>
                </a:extLst>
              </a:tr>
              <a:tr h="0">
                <a:tc>
                  <a:txBody>
                    <a:bodyPr/>
                    <a:lstStyle/>
                    <a:p>
                      <a:pPr marL="0" marR="0" algn="r">
                        <a:lnSpc>
                          <a:spcPct val="115000"/>
                        </a:lnSpc>
                        <a:spcBef>
                          <a:spcPts val="0"/>
                        </a:spcBef>
                        <a:spcAft>
                          <a:spcPts val="0"/>
                        </a:spcAft>
                      </a:pPr>
                      <a:r>
                        <a:rPr lang="en-US" sz="1700" b="0" dirty="0">
                          <a:effectLst/>
                          <a:latin typeface="Trebuchet MS" panose="020B0603020202020204" pitchFamily="34" charset="0"/>
                        </a:rPr>
                        <a:t>PBS buffer formulation onsite</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$5,210</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0.02%</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2.54%</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789083737"/>
                  </a:ext>
                </a:extLst>
              </a:tr>
              <a:tr h="0">
                <a:tc>
                  <a:txBody>
                    <a:bodyPr/>
                    <a:lstStyle/>
                    <a:p>
                      <a:pPr marL="0" marR="0" algn="r">
                        <a:lnSpc>
                          <a:spcPct val="115000"/>
                        </a:lnSpc>
                        <a:spcBef>
                          <a:spcPts val="0"/>
                        </a:spcBef>
                        <a:spcAft>
                          <a:spcPts val="0"/>
                        </a:spcAft>
                      </a:pPr>
                      <a:r>
                        <a:rPr lang="en-US" sz="1700" b="0" dirty="0">
                          <a:effectLst/>
                          <a:latin typeface="Trebuchet MS" panose="020B0603020202020204" pitchFamily="34" charset="0"/>
                        </a:rPr>
                        <a:t>Proliferation media selection</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$13,209,000</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22.8%</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25.3%</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70372605"/>
                  </a:ext>
                </a:extLst>
              </a:tr>
              <a:tr h="0">
                <a:tc>
                  <a:txBody>
                    <a:bodyPr/>
                    <a:lstStyle/>
                    <a:p>
                      <a:pPr marL="0" marR="0" algn="r">
                        <a:lnSpc>
                          <a:spcPct val="115000"/>
                        </a:lnSpc>
                        <a:spcBef>
                          <a:spcPts val="0"/>
                        </a:spcBef>
                        <a:spcAft>
                          <a:spcPts val="0"/>
                        </a:spcAft>
                      </a:pPr>
                      <a:r>
                        <a:rPr lang="en-US" sz="1700" b="0" dirty="0">
                          <a:effectLst/>
                          <a:latin typeface="Trebuchet MS" panose="020B0603020202020204" pitchFamily="34" charset="0"/>
                        </a:rPr>
                        <a:t>Media change frequency</a:t>
                      </a:r>
                      <a:endParaRPr lang="en-US" sz="17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$4,479,000</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12.7%</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Trebuchet MS" panose="020B0603020202020204" pitchFamily="34" charset="0"/>
                        </a:rPr>
                        <a:t>38.0%</a:t>
                      </a:r>
                      <a:endParaRPr lang="en-US" sz="17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12744461"/>
                  </a:ext>
                </a:extLst>
              </a:tr>
            </a:tbl>
          </a:graphicData>
        </a:graphic>
      </p:graphicFrame>
      <p:sp>
        <p:nvSpPr>
          <p:cNvPr id="14" name="Title 1"/>
          <p:cNvSpPr txBox="1">
            <a:spLocks/>
          </p:cNvSpPr>
          <p:nvPr/>
        </p:nvSpPr>
        <p:spPr bwMode="auto">
          <a:xfrm>
            <a:off x="457200" y="186100"/>
            <a:ext cx="8229600"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r>
              <a:rPr lang="en-US">
                <a:solidFill>
                  <a:schemeClr val="accent3"/>
                </a:solidFill>
              </a:rPr>
              <a:t>  </a:t>
            </a:r>
            <a:endParaRPr lang="en-US" dirty="0">
              <a:solidFill>
                <a:schemeClr val="accent3"/>
              </a:solidFill>
            </a:endParaRPr>
          </a:p>
        </p:txBody>
      </p:sp>
      <p:sp>
        <p:nvSpPr>
          <p:cNvPr id="23" name="Title 1"/>
          <p:cNvSpPr txBox="1">
            <a:spLocks/>
          </p:cNvSpPr>
          <p:nvPr/>
        </p:nvSpPr>
        <p:spPr bwMode="auto">
          <a:xfrm>
            <a:off x="843403" y="208147"/>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4" name="Rounded Rectangle 23"/>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itle 1"/>
          <p:cNvSpPr txBox="1">
            <a:spLocks/>
          </p:cNvSpPr>
          <p:nvPr/>
        </p:nvSpPr>
        <p:spPr bwMode="auto">
          <a:xfrm>
            <a:off x="3453640" y="198622"/>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26" name="Title 1"/>
          <p:cNvSpPr txBox="1">
            <a:spLocks/>
          </p:cNvSpPr>
          <p:nvPr/>
        </p:nvSpPr>
        <p:spPr bwMode="auto">
          <a:xfrm>
            <a:off x="5675409" y="198405"/>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3"/>
                </a:solidFill>
                <a:latin typeface="Gabriola" panose="04040605051002020D02" pitchFamily="82" charset="0"/>
              </a:rPr>
              <a:t>Economically Competitive</a:t>
            </a:r>
          </a:p>
        </p:txBody>
      </p:sp>
      <p:sp>
        <p:nvSpPr>
          <p:cNvPr id="27" name="Round Same Side Corner Rectangle 26"/>
          <p:cNvSpPr/>
          <p:nvPr/>
        </p:nvSpPr>
        <p:spPr>
          <a:xfrm rot="16200000">
            <a:off x="1845924" y="-476606"/>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Rectangle 27"/>
          <p:cNvSpPr/>
          <p:nvPr/>
        </p:nvSpPr>
        <p:spPr>
          <a:xfrm rot="5400000">
            <a:off x="4331481" y="-480628"/>
            <a:ext cx="742290" cy="2493150"/>
          </a:xfrm>
          <a:prstGeom prst="rect">
            <a:avLst/>
          </a:prstGeom>
          <a:solidFill>
            <a:srgbClr val="C0C0C0">
              <a:alpha val="20000"/>
            </a:srgbClr>
          </a:solidFill>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ound Same Side Corner Rectangle 28"/>
          <p:cNvSpPr/>
          <p:nvPr/>
        </p:nvSpPr>
        <p:spPr>
          <a:xfrm rot="5400000">
            <a:off x="6819100" y="-478009"/>
            <a:ext cx="740228" cy="2487168"/>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813875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300" dirty="0">
                <a:solidFill>
                  <a:schemeClr val="accent3"/>
                </a:solidFill>
              </a:rPr>
              <a:t>Other Optimizations Considered</a:t>
            </a:r>
          </a:p>
          <a:p>
            <a:pPr marL="0" indent="0">
              <a:buNone/>
            </a:pPr>
            <a:endParaRPr lang="en-US" sz="800" dirty="0">
              <a:solidFill>
                <a:schemeClr val="accent3"/>
              </a:solidFill>
            </a:endParaRPr>
          </a:p>
          <a:p>
            <a:r>
              <a:rPr lang="en-US" sz="1800" dirty="0"/>
              <a:t>Tangential Flow Filtration – cheaper than FBC for processes at similar number of doses, cells/dose</a:t>
            </a:r>
          </a:p>
          <a:p>
            <a:pPr lvl="1"/>
            <a:r>
              <a:rPr lang="en-US" sz="1650" dirty="0"/>
              <a:t>Device from </a:t>
            </a:r>
            <a:r>
              <a:rPr lang="en-US" sz="1650" dirty="0" err="1"/>
              <a:t>Lonza</a:t>
            </a:r>
            <a:r>
              <a:rPr lang="en-US" sz="1650" dirty="0"/>
              <a:t> not yet available for purchase commercially</a:t>
            </a:r>
          </a:p>
          <a:p>
            <a:pPr lvl="1"/>
            <a:endParaRPr lang="en-US" sz="1650" dirty="0"/>
          </a:p>
          <a:p>
            <a:r>
              <a:rPr lang="en-US" sz="1800" dirty="0"/>
              <a:t>Liquid Nitrogen Generation Onsite – 3.9% ROI loss</a:t>
            </a:r>
          </a:p>
          <a:p>
            <a:pPr lvl="1"/>
            <a:r>
              <a:rPr lang="en-US" sz="1650" dirty="0"/>
              <a:t>Could be reconsidered with more precise LN</a:t>
            </a:r>
            <a:r>
              <a:rPr lang="en-US" sz="1650" baseline="-25000" dirty="0"/>
              <a:t>2</a:t>
            </a:r>
            <a:r>
              <a:rPr lang="en-US" sz="1650" dirty="0"/>
              <a:t> consumption estimates</a:t>
            </a:r>
          </a:p>
        </p:txBody>
      </p:sp>
      <p:sp>
        <p:nvSpPr>
          <p:cNvPr id="4" name="Slide Number Placeholder 3"/>
          <p:cNvSpPr>
            <a:spLocks noGrp="1"/>
          </p:cNvSpPr>
          <p:nvPr>
            <p:ph type="sldNum" sz="quarter" idx="12"/>
          </p:nvPr>
        </p:nvSpPr>
        <p:spPr/>
        <p:txBody>
          <a:bodyPr/>
          <a:lstStyle/>
          <a:p>
            <a:fld id="{B7FCC395-75D0-4D22-BD06-26B23D3D716B}" type="slidenum">
              <a:rPr lang="en-US" smtClean="0"/>
              <a:pPr/>
              <a:t>22</a:t>
            </a:fld>
            <a:endParaRPr lang="en-US" dirty="0"/>
          </a:p>
        </p:txBody>
      </p:sp>
      <p:sp>
        <p:nvSpPr>
          <p:cNvPr id="13" name="Title 1"/>
          <p:cNvSpPr>
            <a:spLocks noGrp="1"/>
          </p:cNvSpPr>
          <p:nvPr>
            <p:ph type="title"/>
          </p:nvPr>
        </p:nvSpPr>
        <p:spPr>
          <a:xfrm>
            <a:off x="457200" y="186100"/>
            <a:ext cx="8229600" cy="1143000"/>
          </a:xfrm>
        </p:spPr>
        <p:txBody>
          <a:bodyPr/>
          <a:lstStyle/>
          <a:p>
            <a:r>
              <a:rPr lang="en-US" dirty="0">
                <a:solidFill>
                  <a:schemeClr val="accent3"/>
                </a:solidFill>
              </a:rPr>
              <a:t>  </a:t>
            </a:r>
          </a:p>
        </p:txBody>
      </p:sp>
      <p:sp>
        <p:nvSpPr>
          <p:cNvPr id="14" name="Title 1"/>
          <p:cNvSpPr txBox="1">
            <a:spLocks/>
          </p:cNvSpPr>
          <p:nvPr/>
        </p:nvSpPr>
        <p:spPr bwMode="auto">
          <a:xfrm>
            <a:off x="843403" y="208147"/>
            <a:ext cx="28470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a:solidFill>
                  <a:schemeClr val="bg2">
                    <a:lumMod val="90000"/>
                  </a:schemeClr>
                </a:solidFill>
                <a:latin typeface="Gabriola" panose="04040605051002020D02" pitchFamily="82" charset="0"/>
              </a:rPr>
              <a:t>Ethically </a:t>
            </a:r>
            <a:br>
              <a:rPr lang="en-US" sz="3100" b="1">
                <a:solidFill>
                  <a:schemeClr val="bg2">
                    <a:lumMod val="90000"/>
                  </a:schemeClr>
                </a:solidFill>
                <a:latin typeface="Gabriola" panose="04040605051002020D02" pitchFamily="82" charset="0"/>
              </a:rPr>
            </a:br>
            <a:r>
              <a:rPr lang="en-US" sz="3100" b="1">
                <a:solidFill>
                  <a:schemeClr val="bg2">
                    <a:lumMod val="90000"/>
                  </a:schemeClr>
                </a:solidFill>
                <a:latin typeface="Gabriola" panose="04040605051002020D02" pitchFamily="82" charset="0"/>
              </a:rPr>
              <a:t>Appropriate</a:t>
            </a:r>
            <a:endParaRPr lang="en-US" sz="3100" b="1" dirty="0">
              <a:solidFill>
                <a:schemeClr val="bg2">
                  <a:lumMod val="90000"/>
                </a:schemeClr>
              </a:solidFill>
              <a:latin typeface="Gabriola" panose="04040605051002020D02" pitchFamily="82" charset="0"/>
            </a:endParaRPr>
          </a:p>
        </p:txBody>
      </p:sp>
      <p:sp>
        <p:nvSpPr>
          <p:cNvPr id="23" name="Rounded Rectangle 22"/>
          <p:cNvSpPr/>
          <p:nvPr/>
        </p:nvSpPr>
        <p:spPr>
          <a:xfrm>
            <a:off x="972454" y="390266"/>
            <a:ext cx="7460343" cy="74022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itle 1"/>
          <p:cNvSpPr txBox="1">
            <a:spLocks/>
          </p:cNvSpPr>
          <p:nvPr/>
        </p:nvSpPr>
        <p:spPr bwMode="auto">
          <a:xfrm>
            <a:off x="3453640" y="198622"/>
            <a:ext cx="249797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bg2">
                    <a:lumMod val="90000"/>
                  </a:schemeClr>
                </a:solidFill>
                <a:latin typeface="Gabriola" panose="04040605051002020D02" pitchFamily="82" charset="0"/>
              </a:rPr>
              <a:t>High</a:t>
            </a:r>
            <a:br>
              <a:rPr lang="en-US" sz="3100" b="1" dirty="0">
                <a:solidFill>
                  <a:schemeClr val="bg2">
                    <a:lumMod val="90000"/>
                  </a:schemeClr>
                </a:solidFill>
                <a:latin typeface="Gabriola" panose="04040605051002020D02" pitchFamily="82" charset="0"/>
              </a:rPr>
            </a:br>
            <a:r>
              <a:rPr lang="en-US" sz="3100" b="1" dirty="0">
                <a:solidFill>
                  <a:schemeClr val="bg2">
                    <a:lumMod val="90000"/>
                  </a:schemeClr>
                </a:solidFill>
                <a:latin typeface="Gabriola" panose="04040605051002020D02" pitchFamily="82" charset="0"/>
              </a:rPr>
              <a:t>Quality</a:t>
            </a:r>
          </a:p>
        </p:txBody>
      </p:sp>
      <p:sp>
        <p:nvSpPr>
          <p:cNvPr id="25" name="Title 1"/>
          <p:cNvSpPr txBox="1">
            <a:spLocks/>
          </p:cNvSpPr>
          <p:nvPr/>
        </p:nvSpPr>
        <p:spPr bwMode="auto">
          <a:xfrm>
            <a:off x="5675409" y="198405"/>
            <a:ext cx="3027611"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600"/>
              </a:lnSpc>
            </a:pPr>
            <a:r>
              <a:rPr lang="en-US" sz="3100" b="1" dirty="0">
                <a:solidFill>
                  <a:schemeClr val="accent3"/>
                </a:solidFill>
                <a:latin typeface="Gabriola" panose="04040605051002020D02" pitchFamily="82" charset="0"/>
              </a:rPr>
              <a:t>Economically Competitive</a:t>
            </a:r>
          </a:p>
        </p:txBody>
      </p:sp>
      <p:sp>
        <p:nvSpPr>
          <p:cNvPr id="26" name="Round Same Side Corner Rectangle 25"/>
          <p:cNvSpPr/>
          <p:nvPr/>
        </p:nvSpPr>
        <p:spPr>
          <a:xfrm rot="16200000">
            <a:off x="1845924" y="-476606"/>
            <a:ext cx="740228" cy="2487168"/>
          </a:xfrm>
          <a:prstGeom prst="round2SameRect">
            <a:avLst/>
          </a:prstGeom>
          <a:solidFill>
            <a:srgbClr val="C0C0C0">
              <a:alpha val="20000"/>
            </a:srgbClr>
          </a:solidFill>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7" name="Rectangle 26"/>
          <p:cNvSpPr/>
          <p:nvPr/>
        </p:nvSpPr>
        <p:spPr>
          <a:xfrm rot="5400000">
            <a:off x="4331481" y="-480628"/>
            <a:ext cx="742290" cy="2493150"/>
          </a:xfrm>
          <a:prstGeom prst="rect">
            <a:avLst/>
          </a:prstGeom>
          <a:solidFill>
            <a:srgbClr val="C0C0C0">
              <a:alpha val="20000"/>
            </a:srgbClr>
          </a:solidFill>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Round Same Side Corner Rectangle 27"/>
          <p:cNvSpPr/>
          <p:nvPr/>
        </p:nvSpPr>
        <p:spPr>
          <a:xfrm rot="5400000">
            <a:off x="6819100" y="-478009"/>
            <a:ext cx="740228" cy="2487168"/>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317" b="91847" l="154" r="99846">
                        <a14:foregroundMark x1="45692" y1="23022" x2="45692" y2="23022"/>
                        <a14:foregroundMark x1="36000" y1="15827" x2="36000" y2="15827"/>
                        <a14:foregroundMark x1="40308" y1="18225" x2="40308" y2="18225"/>
                        <a14:foregroundMark x1="40154" y1="4796" x2="40154" y2="4796"/>
                        <a14:foregroundMark x1="49231" y1="13909" x2="49231" y2="13909"/>
                        <a14:foregroundMark x1="53692" y1="15348" x2="53692" y2="15348"/>
                        <a14:foregroundMark x1="56615" y1="16307" x2="56615" y2="16307"/>
                        <a14:foregroundMark x1="48308" y1="22062" x2="48308" y2="22062"/>
                        <a14:foregroundMark x1="41846" y1="35971" x2="41846" y2="35971"/>
                        <a14:foregroundMark x1="35231" y1="34053" x2="35231" y2="34053"/>
                        <a14:foregroundMark x1="35385" y1="28777" x2="35385" y2="28777"/>
                        <a14:foregroundMark x1="35385" y1="21583" x2="35385" y2="21583"/>
                        <a14:foregroundMark x1="36000" y1="18465" x2="36000" y2="18465"/>
                        <a14:foregroundMark x1="27692" y1="29017" x2="154" y2="30216"/>
                        <a14:foregroundMark x1="2154" y1="82494" x2="55538" y2="92086"/>
                        <a14:foregroundMark x1="82000" y1="67386" x2="94462" y2="77938"/>
                        <a14:foregroundMark x1="90462" y1="84892" x2="95692" y2="80096"/>
                        <a14:foregroundMark x1="90769" y1="88729" x2="94769" y2="86571"/>
                        <a14:foregroundMark x1="85538" y1="70264" x2="94923" y2="70504"/>
                        <a14:foregroundMark x1="79077" y1="65707" x2="93077" y2="67386"/>
                        <a14:foregroundMark x1="77231" y1="62350" x2="94769" y2="59712"/>
                        <a14:foregroundMark x1="96308" y1="85612" x2="99846" y2="85372"/>
                        <a14:backgroundMark x1="71077" y1="12950" x2="71077" y2="12950"/>
                      </a14:backgroundRemoval>
                    </a14:imgEffect>
                    <a14:imgEffect>
                      <a14:artisticPhotocopy/>
                    </a14:imgEffect>
                    <a14:imgEffect>
                      <a14:sharpenSoften amount="50000"/>
                    </a14:imgEffect>
                    <a14:imgEffect>
                      <a14:saturation sat="300000"/>
                    </a14:imgEffect>
                  </a14:imgLayer>
                </a14:imgProps>
              </a:ext>
              <a:ext uri="{28A0092B-C50C-407E-A947-70E740481C1C}">
                <a14:useLocalDpi xmlns:a14="http://schemas.microsoft.com/office/drawing/2010/main" val="0"/>
              </a:ext>
            </a:extLst>
          </a:blip>
          <a:srcRect l="7727" t="-5436" b="5436"/>
          <a:stretch/>
        </p:blipFill>
        <p:spPr bwMode="auto">
          <a:xfrm>
            <a:off x="1537829" y="4394200"/>
            <a:ext cx="2813037"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187700" y="4121150"/>
            <a:ext cx="1821322" cy="1536700"/>
          </a:xfrm>
          <a:prstGeom prst="rect">
            <a:avLst/>
          </a:prstGeom>
          <a:solidFill>
            <a:srgbClr val="FFFFFF"/>
          </a:solidFill>
          <a:ln>
            <a:noFill/>
          </a:ln>
          <a:effectLst>
            <a:glow rad="101600">
              <a:schemeClr val="bg1">
                <a:alpha val="60000"/>
              </a:schemeClr>
            </a:glow>
            <a:softEdge rad="2540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5"/>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15966" y1="12935" x2="15966" y2="12935"/>
                        <a14:foregroundMark x1="84874" y1="15423" x2="84874" y2="15423"/>
                        <a14:foregroundMark x1="49580" y1="3483" x2="49580" y2="3483"/>
                        <a14:foregroundMark x1="10924" y1="10945" x2="10924" y2="10945"/>
                        <a14:foregroundMark x1="88235" y1="12935" x2="88235" y2="12935"/>
                      </a14:backgroundRemoval>
                    </a14:imgEffect>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5478721" y="4378853"/>
            <a:ext cx="1000640" cy="1690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15966" y1="12935" x2="15966" y2="12935"/>
                        <a14:foregroundMark x1="84874" y1="15423" x2="84874" y2="15423"/>
                        <a14:foregroundMark x1="49580" y1="3483" x2="49580" y2="3483"/>
                        <a14:foregroundMark x1="10924" y1="10945" x2="10924" y2="10945"/>
                        <a14:foregroundMark x1="88235" y1="12935" x2="88235" y2="12935"/>
                      </a14:backgroundRemoval>
                    </a14:imgEffect>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790494" y="4667250"/>
            <a:ext cx="1000640" cy="1690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1155700" y="4121150"/>
            <a:ext cx="1251853" cy="876300"/>
          </a:xfrm>
          <a:prstGeom prst="rect">
            <a:avLst/>
          </a:prstGeom>
          <a:solidFill>
            <a:srgbClr val="FFFFFF"/>
          </a:solidFill>
          <a:ln>
            <a:noFill/>
          </a:ln>
          <a:effectLst>
            <a:glow rad="101600">
              <a:schemeClr val="bg1">
                <a:alpha val="60000"/>
              </a:schemeClr>
            </a:glow>
            <a:softEdge rad="2540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5"/>
          <p:cNvPicPr>
            <a:picLocks noChangeAspect="1" noChangeArrowheads="1"/>
          </p:cNvPicPr>
          <p:nvPr/>
        </p:nvPicPr>
        <p:blipFill>
          <a:blip r:embed="rId7">
            <a:extLst>
              <a:ext uri="{BEBA8EAE-BF5A-486C-A8C5-ECC9F3942E4B}">
                <a14:imgProps xmlns:a14="http://schemas.microsoft.com/office/drawing/2010/main">
                  <a14:imgLayer r:embed="rId6">
                    <a14:imgEffect>
                      <a14:backgroundRemoval t="0" b="100000" l="0" r="100000">
                        <a14:foregroundMark x1="15966" y1="12935" x2="15966" y2="12935"/>
                        <a14:foregroundMark x1="84874" y1="15423" x2="84874" y2="15423"/>
                        <a14:foregroundMark x1="49580" y1="3483" x2="49580" y2="3483"/>
                        <a14:foregroundMark x1="10924" y1="10945" x2="10924" y2="10945"/>
                        <a14:foregroundMark x1="88235" y1="12935" x2="88235" y2="12935"/>
                      </a14:backgroundRemoval>
                    </a14:imgEffect>
                    <a14:imgEffect>
                      <a14:artisticPhotocopy/>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979041" y="4527021"/>
            <a:ext cx="1000640" cy="1690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9187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229600" cy="1143000"/>
          </a:xfrm>
        </p:spPr>
        <p:txBody>
          <a:bodyPr/>
          <a:lstStyle/>
          <a:p>
            <a:r>
              <a:rPr lang="en-US" dirty="0"/>
              <a:t>Conclusions and Recommendations</a:t>
            </a:r>
          </a:p>
        </p:txBody>
      </p:sp>
      <p:sp>
        <p:nvSpPr>
          <p:cNvPr id="3" name="Content Placeholder 2"/>
          <p:cNvSpPr>
            <a:spLocks noGrp="1"/>
          </p:cNvSpPr>
          <p:nvPr>
            <p:ph idx="1"/>
          </p:nvPr>
        </p:nvSpPr>
        <p:spPr>
          <a:xfrm>
            <a:off x="558798" y="1100866"/>
            <a:ext cx="8229600" cy="5008951"/>
          </a:xfrm>
        </p:spPr>
        <p:txBody>
          <a:bodyPr/>
          <a:lstStyle/>
          <a:p>
            <a:pPr marL="0" indent="0">
              <a:buNone/>
            </a:pPr>
            <a:r>
              <a:rPr lang="en-US" dirty="0"/>
              <a:t>Cell Therapy Process</a:t>
            </a:r>
          </a:p>
          <a:p>
            <a:r>
              <a:rPr lang="en-US" sz="2000" dirty="0"/>
              <a:t>Achieved 3 Key Objectives:</a:t>
            </a:r>
          </a:p>
          <a:p>
            <a:pPr marL="0" indent="0">
              <a:buNone/>
            </a:pPr>
            <a:endParaRPr lang="en-US" dirty="0"/>
          </a:p>
          <a:p>
            <a:pPr marL="0" indent="0">
              <a:buNone/>
            </a:pPr>
            <a:endParaRPr lang="en-US" dirty="0"/>
          </a:p>
          <a:p>
            <a:pPr marL="0" indent="0">
              <a:buNone/>
            </a:pPr>
            <a:endParaRPr lang="en-US" sz="800" dirty="0"/>
          </a:p>
          <a:p>
            <a:pPr marL="0" indent="0">
              <a:buNone/>
            </a:pPr>
            <a:r>
              <a:rPr lang="en-US" dirty="0"/>
              <a:t>Future Recommendations</a:t>
            </a:r>
          </a:p>
          <a:p>
            <a:pPr marL="0" indent="0">
              <a:buNone/>
            </a:pPr>
            <a:endParaRPr lang="en-US" sz="800" dirty="0"/>
          </a:p>
          <a:p>
            <a:pPr marL="630238" indent="-376238"/>
            <a:r>
              <a:rPr lang="en-US" sz="2000" dirty="0"/>
              <a:t>Further study of novel therapy</a:t>
            </a:r>
          </a:p>
          <a:p>
            <a:pPr marL="1147763" lvl="1" indent="-461963">
              <a:buFont typeface="Wingdings" panose="05000000000000000000" pitchFamily="2" charset="2"/>
              <a:buChar char="§"/>
            </a:pPr>
            <a:r>
              <a:rPr lang="en-US" sz="1900" dirty="0"/>
              <a:t>Client base</a:t>
            </a:r>
          </a:p>
          <a:p>
            <a:pPr marL="1147763" lvl="1" indent="-461963">
              <a:buFont typeface="Wingdings" panose="05000000000000000000" pitchFamily="2" charset="2"/>
              <a:buChar char="§"/>
            </a:pPr>
            <a:r>
              <a:rPr lang="en-US" sz="1900" dirty="0"/>
              <a:t>Efficacy</a:t>
            </a:r>
          </a:p>
          <a:p>
            <a:pPr marL="1147763" lvl="1" indent="-461963">
              <a:buFont typeface="Wingdings" panose="05000000000000000000" pitchFamily="2" charset="2"/>
              <a:buChar char="§"/>
            </a:pPr>
            <a:r>
              <a:rPr lang="en-US" sz="1900" dirty="0"/>
              <a:t>Growth Dynamics</a:t>
            </a:r>
          </a:p>
          <a:p>
            <a:pPr marL="1147763" lvl="1" indent="-461963">
              <a:buFont typeface="Wingdings" panose="05000000000000000000" pitchFamily="2" charset="2"/>
              <a:buChar char="§"/>
            </a:pPr>
            <a:r>
              <a:rPr lang="en-US" sz="1900" dirty="0"/>
              <a:t>Differentiation Efficiency</a:t>
            </a:r>
          </a:p>
          <a:p>
            <a:pPr marL="1147763" lvl="1" indent="-461963">
              <a:buFont typeface="Wingdings" panose="05000000000000000000" pitchFamily="2" charset="2"/>
              <a:buChar char="§"/>
            </a:pPr>
            <a:r>
              <a:rPr lang="en-US" sz="1900" dirty="0"/>
              <a:t>Business Model</a:t>
            </a:r>
          </a:p>
          <a:p>
            <a:pPr marL="1147763" lvl="1" indent="-461963">
              <a:buFont typeface="Wingdings" panose="05000000000000000000" pitchFamily="2" charset="2"/>
              <a:buChar char="§"/>
            </a:pPr>
            <a:endParaRPr lang="en-US" sz="400" dirty="0"/>
          </a:p>
          <a:p>
            <a:pPr marL="630238" indent="-376238"/>
            <a:r>
              <a:rPr lang="en-US" sz="2000" dirty="0"/>
              <a:t>Target identified losses  </a:t>
            </a:r>
          </a:p>
        </p:txBody>
      </p:sp>
      <p:sp>
        <p:nvSpPr>
          <p:cNvPr id="4" name="Slide Number Placeholder 3"/>
          <p:cNvSpPr>
            <a:spLocks noGrp="1"/>
          </p:cNvSpPr>
          <p:nvPr>
            <p:ph type="sldNum" sz="quarter" idx="12"/>
          </p:nvPr>
        </p:nvSpPr>
        <p:spPr/>
        <p:txBody>
          <a:bodyPr/>
          <a:lstStyle/>
          <a:p>
            <a:fld id="{B7FCC395-75D0-4D22-BD06-26B23D3D716B}" type="slidenum">
              <a:rPr lang="en-US" smtClean="0"/>
              <a:pPr/>
              <a:t>23</a:t>
            </a:fld>
            <a:endParaRPr lang="en-US"/>
          </a:p>
        </p:txBody>
      </p:sp>
      <p:graphicFrame>
        <p:nvGraphicFramePr>
          <p:cNvPr id="6" name="Chart 5"/>
          <p:cNvGraphicFramePr/>
          <p:nvPr>
            <p:extLst>
              <p:ext uri="{D42A27DB-BD31-4B8C-83A1-F6EECF244321}">
                <p14:modId xmlns:p14="http://schemas.microsoft.com/office/powerpoint/2010/main" val="2618531536"/>
              </p:ext>
            </p:extLst>
          </p:nvPr>
        </p:nvGraphicFramePr>
        <p:xfrm>
          <a:off x="5878286" y="337984"/>
          <a:ext cx="3049814" cy="6416777"/>
        </p:xfrm>
        <a:graphic>
          <a:graphicData uri="http://schemas.openxmlformats.org/drawingml/2006/chart">
            <c:chart xmlns:c="http://schemas.openxmlformats.org/drawingml/2006/chart" xmlns:r="http://schemas.openxmlformats.org/officeDocument/2006/relationships" r:id="rId2"/>
          </a:graphicData>
        </a:graphic>
      </p:graphicFrame>
      <p:grpSp>
        <p:nvGrpSpPr>
          <p:cNvPr id="28" name="Group 27"/>
          <p:cNvGrpSpPr/>
          <p:nvPr/>
        </p:nvGrpSpPr>
        <p:grpSpPr>
          <a:xfrm>
            <a:off x="585697" y="2170149"/>
            <a:ext cx="4952422" cy="611744"/>
            <a:chOff x="387928" y="2279800"/>
            <a:chExt cx="5359333" cy="658368"/>
          </a:xfrm>
        </p:grpSpPr>
        <p:sp>
          <p:nvSpPr>
            <p:cNvPr id="21" name="Title 1"/>
            <p:cNvSpPr txBox="1">
              <a:spLocks/>
            </p:cNvSpPr>
            <p:nvPr/>
          </p:nvSpPr>
          <p:spPr bwMode="auto">
            <a:xfrm>
              <a:off x="387928" y="2326424"/>
              <a:ext cx="1934279" cy="571283"/>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100"/>
                </a:lnSpc>
              </a:pPr>
              <a:r>
                <a:rPr lang="en-US" sz="2100" b="1" dirty="0">
                  <a:solidFill>
                    <a:schemeClr val="accent4"/>
                  </a:solidFill>
                  <a:latin typeface="Gabriola" panose="04040605051002020D02" pitchFamily="82" charset="0"/>
                </a:rPr>
                <a:t>Ethically</a:t>
              </a:r>
            </a:p>
            <a:p>
              <a:pPr>
                <a:lnSpc>
                  <a:spcPts val="2100"/>
                </a:lnSpc>
              </a:pPr>
              <a:r>
                <a:rPr lang="en-US" sz="2100" b="1" dirty="0">
                  <a:solidFill>
                    <a:schemeClr val="accent4"/>
                  </a:solidFill>
                  <a:latin typeface="Gabriola" panose="04040605051002020D02" pitchFamily="82" charset="0"/>
                </a:rPr>
                <a:t>Appropriate</a:t>
              </a:r>
            </a:p>
          </p:txBody>
        </p:sp>
        <p:sp>
          <p:nvSpPr>
            <p:cNvPr id="22" name="Rounded Rectangle 21"/>
            <p:cNvSpPr/>
            <p:nvPr/>
          </p:nvSpPr>
          <p:spPr>
            <a:xfrm>
              <a:off x="432378" y="2279800"/>
              <a:ext cx="5166360" cy="658368"/>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itle 1"/>
            <p:cNvSpPr txBox="1">
              <a:spLocks/>
            </p:cNvSpPr>
            <p:nvPr/>
          </p:nvSpPr>
          <p:spPr bwMode="auto">
            <a:xfrm>
              <a:off x="2154306" y="2310642"/>
              <a:ext cx="1697103" cy="571283"/>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100"/>
                </a:lnSpc>
              </a:pPr>
              <a:r>
                <a:rPr lang="en-US" sz="2100" b="1" dirty="0">
                  <a:solidFill>
                    <a:schemeClr val="accent6"/>
                  </a:solidFill>
                  <a:latin typeface="Gabriola" panose="04040605051002020D02" pitchFamily="82" charset="0"/>
                </a:rPr>
                <a:t>High</a:t>
              </a:r>
              <a:br>
                <a:rPr lang="en-US" sz="2100" b="1" dirty="0">
                  <a:solidFill>
                    <a:schemeClr val="accent6"/>
                  </a:solidFill>
                  <a:latin typeface="Gabriola" panose="04040605051002020D02" pitchFamily="82" charset="0"/>
                </a:rPr>
              </a:br>
              <a:r>
                <a:rPr lang="en-US" sz="2100" b="1" dirty="0">
                  <a:solidFill>
                    <a:schemeClr val="accent6"/>
                  </a:solidFill>
                  <a:latin typeface="Gabriola" panose="04040605051002020D02" pitchFamily="82" charset="0"/>
                </a:rPr>
                <a:t>Quality</a:t>
              </a:r>
            </a:p>
          </p:txBody>
        </p:sp>
        <p:sp>
          <p:nvSpPr>
            <p:cNvPr id="24" name="Title 1"/>
            <p:cNvSpPr txBox="1">
              <a:spLocks/>
            </p:cNvSpPr>
            <p:nvPr/>
          </p:nvSpPr>
          <p:spPr bwMode="auto">
            <a:xfrm>
              <a:off x="3690324" y="2310641"/>
              <a:ext cx="2056937" cy="571283"/>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3500" kern="1200">
                  <a:solidFill>
                    <a:schemeClr val="accent1">
                      <a:lumMod val="75000"/>
                    </a:schemeClr>
                  </a:solidFill>
                  <a:latin typeface="Trebuchet MS" panose="020B0603020202020204" pitchFamily="34" charset="0"/>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pPr>
                <a:lnSpc>
                  <a:spcPts val="2100"/>
                </a:lnSpc>
              </a:pPr>
              <a:r>
                <a:rPr lang="en-US" sz="2100" b="1" dirty="0">
                  <a:solidFill>
                    <a:schemeClr val="accent3"/>
                  </a:solidFill>
                  <a:latin typeface="Gabriola" panose="04040605051002020D02" pitchFamily="82" charset="0"/>
                </a:rPr>
                <a:t>Economically Competitive</a:t>
              </a:r>
            </a:p>
          </p:txBody>
        </p:sp>
        <p:sp>
          <p:nvSpPr>
            <p:cNvPr id="25" name="Round Same Side Corner Rectangle 24"/>
            <p:cNvSpPr/>
            <p:nvPr/>
          </p:nvSpPr>
          <p:spPr>
            <a:xfrm rot="16200000">
              <a:off x="1009474" y="1761690"/>
              <a:ext cx="585216" cy="1689764"/>
            </a:xfrm>
            <a:prstGeom prst="round2SameRect">
              <a:avLst/>
            </a:prstGeom>
            <a:noFill/>
            <a:ln>
              <a:solidFill>
                <a:schemeClr val="accent4"/>
              </a:solidFill>
            </a:ln>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6" name="Rectangle 25"/>
            <p:cNvSpPr/>
            <p:nvPr/>
          </p:nvSpPr>
          <p:spPr>
            <a:xfrm rot="5400000">
              <a:off x="2722591" y="1759658"/>
              <a:ext cx="585216" cy="1693828"/>
            </a:xfrm>
            <a:prstGeom prst="rect">
              <a:avLst/>
            </a:prstGeom>
            <a:noFill/>
            <a:ln>
              <a:solidFill>
                <a:schemeClr val="accent6"/>
              </a:solidFill>
            </a:ln>
            <a:effectLst>
              <a:innerShdw blurRad="63500" dist="50800" dir="162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7" name="Round Same Side Corner Rectangle 26"/>
            <p:cNvSpPr/>
            <p:nvPr/>
          </p:nvSpPr>
          <p:spPr>
            <a:xfrm rot="5400000">
              <a:off x="4436535" y="1762216"/>
              <a:ext cx="585432" cy="1689764"/>
            </a:xfrm>
            <a:prstGeom prst="round2Same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grpSp>
      <p:sp>
        <p:nvSpPr>
          <p:cNvPr id="5" name="TextBox 4"/>
          <p:cNvSpPr txBox="1">
            <a:spLocks noChangeAspect="1"/>
          </p:cNvSpPr>
          <p:nvPr/>
        </p:nvSpPr>
        <p:spPr>
          <a:xfrm>
            <a:off x="6255248" y="1251237"/>
            <a:ext cx="2286000" cy="2286000"/>
          </a:xfrm>
          <a:prstGeom prst="ellipse">
            <a:avLst/>
          </a:prstGeom>
          <a:solidFill>
            <a:srgbClr val="FFFFFF">
              <a:alpha val="49804"/>
            </a:srgbClr>
          </a:solidFill>
          <a:effectLst>
            <a:softEdge rad="63500"/>
          </a:effectLst>
        </p:spPr>
        <p:txBody>
          <a:bodyPr wrap="square" rtlCol="0">
            <a:spAutoFit/>
          </a:bodyPr>
          <a:lstStyle/>
          <a:p>
            <a:pPr algn="ctr"/>
            <a:endParaRPr lang="en-US" sz="2400" dirty="0">
              <a:latin typeface="Trebuchet MS" panose="020B0603020202020204" pitchFamily="34" charset="0"/>
            </a:endParaRPr>
          </a:p>
          <a:p>
            <a:pPr algn="ctr"/>
            <a:endParaRPr lang="en-US" sz="2400" dirty="0">
              <a:latin typeface="Trebuchet MS" panose="020B0603020202020204" pitchFamily="34" charset="0"/>
            </a:endParaRPr>
          </a:p>
          <a:p>
            <a:pPr algn="ctr"/>
            <a:endParaRPr lang="en-US" sz="2400" dirty="0">
              <a:latin typeface="Trebuchet MS" panose="020B0603020202020204" pitchFamily="34" charset="0"/>
            </a:endParaRPr>
          </a:p>
          <a:p>
            <a:pPr algn="ctr"/>
            <a:endParaRPr lang="en-US" sz="2400" dirty="0">
              <a:latin typeface="Trebuchet MS" panose="020B0603020202020204" pitchFamily="34" charset="0"/>
            </a:endParaRPr>
          </a:p>
        </p:txBody>
      </p:sp>
      <p:sp>
        <p:nvSpPr>
          <p:cNvPr id="7" name="TextBox 6"/>
          <p:cNvSpPr txBox="1"/>
          <p:nvPr/>
        </p:nvSpPr>
        <p:spPr>
          <a:xfrm>
            <a:off x="6597680" y="2343390"/>
            <a:ext cx="1606515" cy="430887"/>
          </a:xfrm>
          <a:prstGeom prst="rect">
            <a:avLst/>
          </a:prstGeom>
          <a:noFill/>
        </p:spPr>
        <p:txBody>
          <a:bodyPr wrap="square" rtlCol="0">
            <a:spAutoFit/>
          </a:bodyPr>
          <a:lstStyle/>
          <a:p>
            <a:r>
              <a:rPr lang="en-US" sz="2200" dirty="0">
                <a:effectLst>
                  <a:glow rad="127000">
                    <a:schemeClr val="bg1">
                      <a:alpha val="25000"/>
                    </a:schemeClr>
                  </a:glow>
                </a:effectLst>
                <a:latin typeface="Trebuchet MS" panose="020B0603020202020204" pitchFamily="34" charset="0"/>
              </a:rPr>
              <a:t>Cell Losses</a:t>
            </a:r>
          </a:p>
        </p:txBody>
      </p:sp>
    </p:spTree>
    <p:extLst>
      <p:ext uri="{BB962C8B-B14F-4D97-AF65-F5344CB8AC3E}">
        <p14:creationId xmlns:p14="http://schemas.microsoft.com/office/powerpoint/2010/main" val="424792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4" end="14"/>
                                            </p:txEl>
                                          </p:spTgt>
                                        </p:tgtEl>
                                        <p:attrNameLst>
                                          <p:attrName>style.visibility</p:attrName>
                                        </p:attrNameLst>
                                      </p:cBhvr>
                                      <p:to>
                                        <p:strVal val="visible"/>
                                      </p:to>
                                    </p:set>
                                    <p:animEffect transition="in" filter="fade">
                                      <p:cBhvr>
                                        <p:cTn id="7" dur="500"/>
                                        <p:tgtEl>
                                          <p:spTgt spid="3">
                                            <p:txEl>
                                              <p:pRg st="14" end="1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5" grpId="0" animBg="1"/>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496824"/>
            <a:ext cx="9144000" cy="71718"/>
          </a:xfrm>
          <a:prstGeom prst="rect">
            <a:avLst/>
          </a:prstGeom>
        </p:spPr>
      </p:pic>
      <p:sp>
        <p:nvSpPr>
          <p:cNvPr id="6" name="Title 1"/>
          <p:cNvSpPr txBox="1">
            <a:spLocks/>
          </p:cNvSpPr>
          <p:nvPr/>
        </p:nvSpPr>
        <p:spPr bwMode="auto">
          <a:xfrm>
            <a:off x="457200" y="274588"/>
            <a:ext cx="8229600"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4849" kern="1200">
                <a:solidFill>
                  <a:schemeClr val="tx1"/>
                </a:solidFill>
                <a:latin typeface="+mj-lt"/>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r>
              <a:rPr lang="en-US" sz="3500" dirty="0">
                <a:solidFill>
                  <a:schemeClr val="accent1">
                    <a:lumMod val="75000"/>
                  </a:schemeClr>
                </a:solidFill>
                <a:latin typeface="Trebuchet MS" panose="020B0603020202020204" pitchFamily="34" charset="0"/>
              </a:rPr>
              <a:t>Acknowledgments</a:t>
            </a:r>
          </a:p>
        </p:txBody>
      </p:sp>
      <p:sp>
        <p:nvSpPr>
          <p:cNvPr id="7" name="Content Placeholder 2"/>
          <p:cNvSpPr txBox="1">
            <a:spLocks/>
          </p:cNvSpPr>
          <p:nvPr/>
        </p:nvSpPr>
        <p:spPr bwMode="auto">
          <a:xfrm>
            <a:off x="457200" y="1182714"/>
            <a:ext cx="8229600" cy="4525863"/>
          </a:xfrm>
          <a:prstGeom prst="rect">
            <a:avLst/>
          </a:prstGeom>
          <a:noFill/>
          <a:ln w="9525">
            <a:noFill/>
            <a:miter lim="800000"/>
            <a:headEnd/>
            <a:tailEnd/>
          </a:ln>
        </p:spPr>
        <p:txBody>
          <a:bodyPr vert="horz" wrap="square" lIns="376155" tIns="188077" rIns="376155" bIns="188077" numCol="1" anchor="t" anchorCtr="0" compatLnSpc="1">
            <a:prstTxWarp prst="textNoShape">
              <a:avLst/>
            </a:prstTxWarp>
          </a:bodyPr>
          <a:lstStyle>
            <a:lvl1pPr marL="0" indent="0" algn="ctr" defTabSz="503566" rtl="0" eaLnBrk="0" fontAlgn="base" hangingPunct="0">
              <a:spcBef>
                <a:spcPct val="20000"/>
              </a:spcBef>
              <a:spcAft>
                <a:spcPct val="0"/>
              </a:spcAft>
              <a:buFont typeface="Arial" charset="0"/>
              <a:buNone/>
              <a:defRPr sz="3536" kern="1200">
                <a:solidFill>
                  <a:schemeClr val="tx1">
                    <a:tint val="75000"/>
                  </a:schemeClr>
                </a:solidFill>
                <a:latin typeface="+mn-lt"/>
                <a:ea typeface="+mn-ea"/>
                <a:cs typeface="+mn-cs"/>
              </a:defRPr>
            </a:lvl1pPr>
            <a:lvl2pPr marL="503881" indent="0" algn="ctr" defTabSz="503566" rtl="0" eaLnBrk="0" fontAlgn="base" hangingPunct="0">
              <a:spcBef>
                <a:spcPct val="20000"/>
              </a:spcBef>
              <a:spcAft>
                <a:spcPct val="0"/>
              </a:spcAft>
              <a:buFont typeface="Arial" charset="0"/>
              <a:buNone/>
              <a:defRPr sz="3081" kern="1200">
                <a:solidFill>
                  <a:schemeClr val="tx1">
                    <a:tint val="75000"/>
                  </a:schemeClr>
                </a:solidFill>
                <a:latin typeface="+mn-lt"/>
                <a:ea typeface="+mn-ea"/>
                <a:cs typeface="+mn-cs"/>
              </a:defRPr>
            </a:lvl2pPr>
            <a:lvl3pPr marL="1007762" indent="0" algn="ctr" defTabSz="503566" rtl="0" eaLnBrk="0" fontAlgn="base" hangingPunct="0">
              <a:spcBef>
                <a:spcPct val="20000"/>
              </a:spcBef>
              <a:spcAft>
                <a:spcPct val="0"/>
              </a:spcAft>
              <a:buFont typeface="Arial" charset="0"/>
              <a:buNone/>
              <a:defRPr sz="2625" kern="1200">
                <a:solidFill>
                  <a:schemeClr val="tx1">
                    <a:tint val="75000"/>
                  </a:schemeClr>
                </a:solidFill>
                <a:latin typeface="+mn-lt"/>
                <a:ea typeface="+mn-ea"/>
                <a:cs typeface="+mn-cs"/>
              </a:defRPr>
            </a:lvl3pPr>
            <a:lvl4pPr marL="1511643" indent="0" algn="ctr" defTabSz="503566" rtl="0" eaLnBrk="0" fontAlgn="base" hangingPunct="0">
              <a:spcBef>
                <a:spcPct val="20000"/>
              </a:spcBef>
              <a:spcAft>
                <a:spcPct val="0"/>
              </a:spcAft>
              <a:buFont typeface="Arial" charset="0"/>
              <a:buNone/>
              <a:defRPr sz="2224" kern="1200">
                <a:solidFill>
                  <a:schemeClr val="tx1">
                    <a:tint val="75000"/>
                  </a:schemeClr>
                </a:solidFill>
                <a:latin typeface="+mn-lt"/>
                <a:ea typeface="+mn-ea"/>
                <a:cs typeface="+mn-cs"/>
              </a:defRPr>
            </a:lvl4pPr>
            <a:lvl5pPr marL="2015523" indent="0" algn="ctr" defTabSz="503566" rtl="0" eaLnBrk="0" fontAlgn="base" hangingPunct="0">
              <a:spcBef>
                <a:spcPct val="20000"/>
              </a:spcBef>
              <a:spcAft>
                <a:spcPct val="0"/>
              </a:spcAft>
              <a:buFont typeface="Arial" charset="0"/>
              <a:buNone/>
              <a:defRPr sz="2224" kern="1200">
                <a:solidFill>
                  <a:schemeClr val="tx1">
                    <a:tint val="75000"/>
                  </a:schemeClr>
                </a:solidFill>
                <a:latin typeface="+mn-lt"/>
                <a:ea typeface="+mn-ea"/>
                <a:cs typeface="+mn-cs"/>
              </a:defRPr>
            </a:lvl5pPr>
            <a:lvl6pPr marL="2519405" indent="0" algn="ctr" defTabSz="503881" rtl="0" eaLnBrk="1" latinLnBrk="0" hangingPunct="1">
              <a:spcBef>
                <a:spcPct val="20000"/>
              </a:spcBef>
              <a:buFont typeface="Arial"/>
              <a:buNone/>
              <a:defRPr sz="2224" kern="1200">
                <a:solidFill>
                  <a:schemeClr val="tx1">
                    <a:tint val="75000"/>
                  </a:schemeClr>
                </a:solidFill>
                <a:latin typeface="+mn-lt"/>
                <a:ea typeface="+mn-ea"/>
                <a:cs typeface="+mn-cs"/>
              </a:defRPr>
            </a:lvl6pPr>
            <a:lvl7pPr marL="3023285" indent="0" algn="ctr" defTabSz="503881" rtl="0" eaLnBrk="1" latinLnBrk="0" hangingPunct="1">
              <a:spcBef>
                <a:spcPct val="20000"/>
              </a:spcBef>
              <a:buFont typeface="Arial"/>
              <a:buNone/>
              <a:defRPr sz="2224" kern="1200">
                <a:solidFill>
                  <a:schemeClr val="tx1">
                    <a:tint val="75000"/>
                  </a:schemeClr>
                </a:solidFill>
                <a:latin typeface="+mn-lt"/>
                <a:ea typeface="+mn-ea"/>
                <a:cs typeface="+mn-cs"/>
              </a:defRPr>
            </a:lvl7pPr>
            <a:lvl8pPr marL="3527166" indent="0" algn="ctr" defTabSz="503881" rtl="0" eaLnBrk="1" latinLnBrk="0" hangingPunct="1">
              <a:spcBef>
                <a:spcPct val="20000"/>
              </a:spcBef>
              <a:buFont typeface="Arial"/>
              <a:buNone/>
              <a:defRPr sz="2224" kern="1200">
                <a:solidFill>
                  <a:schemeClr val="tx1">
                    <a:tint val="75000"/>
                  </a:schemeClr>
                </a:solidFill>
                <a:latin typeface="+mn-lt"/>
                <a:ea typeface="+mn-ea"/>
                <a:cs typeface="+mn-cs"/>
              </a:defRPr>
            </a:lvl8pPr>
            <a:lvl9pPr marL="4031047" indent="0" algn="ctr" defTabSz="503881" rtl="0" eaLnBrk="1" latinLnBrk="0" hangingPunct="1">
              <a:spcBef>
                <a:spcPct val="20000"/>
              </a:spcBef>
              <a:buFont typeface="Arial"/>
              <a:buNone/>
              <a:defRPr sz="2224"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300" dirty="0">
                <a:solidFill>
                  <a:schemeClr val="tx1"/>
                </a:solidFill>
                <a:latin typeface="Trebuchet MS" panose="020B0603020202020204" pitchFamily="34" charset="0"/>
              </a:rPr>
              <a:t>Industry representatives (</a:t>
            </a:r>
            <a:r>
              <a:rPr lang="en-US" sz="2300" dirty="0">
                <a:solidFill>
                  <a:schemeClr val="accent3"/>
                </a:solidFill>
                <a:latin typeface="Trebuchet MS" panose="020B0603020202020204" pitchFamily="34" charset="0"/>
              </a:rPr>
              <a:t>time, resources, expertise</a:t>
            </a:r>
            <a:r>
              <a:rPr lang="en-US" sz="2300" dirty="0">
                <a:solidFill>
                  <a:schemeClr val="tx1"/>
                </a:solidFill>
                <a:latin typeface="Trebuchet MS" panose="020B0603020202020204" pitchFamily="34" charset="0"/>
              </a:rPr>
              <a:t>)</a:t>
            </a:r>
          </a:p>
          <a:p>
            <a:pPr marL="342900" indent="-342900" algn="l">
              <a:buFont typeface="Arial" panose="020B0604020202020204" pitchFamily="34" charset="0"/>
              <a:buChar char="•"/>
            </a:pPr>
            <a:r>
              <a:rPr lang="en-US" sz="2300" dirty="0">
                <a:solidFill>
                  <a:schemeClr val="tx1"/>
                </a:solidFill>
                <a:latin typeface="Trebuchet MS" panose="020B0603020202020204" pitchFamily="34" charset="0"/>
              </a:rPr>
              <a:t>Michigan State University Chemical Engineering and Materials Science department (</a:t>
            </a:r>
            <a:r>
              <a:rPr lang="en-US" sz="2300" dirty="0">
                <a:solidFill>
                  <a:schemeClr val="accent3"/>
                </a:solidFill>
                <a:latin typeface="Trebuchet MS" panose="020B0603020202020204" pitchFamily="34" charset="0"/>
              </a:rPr>
              <a:t>training, support</a:t>
            </a:r>
            <a:r>
              <a:rPr lang="en-US" sz="2300" dirty="0">
                <a:solidFill>
                  <a:schemeClr val="tx1"/>
                </a:solidFill>
                <a:latin typeface="Trebuchet MS" panose="020B0603020202020204" pitchFamily="34" charset="0"/>
              </a:rPr>
              <a:t>)</a:t>
            </a:r>
          </a:p>
          <a:p>
            <a:pPr marL="342900" indent="-342900" algn="l">
              <a:buFont typeface="Arial" panose="020B0604020202020204" pitchFamily="34" charset="0"/>
              <a:buChar char="•"/>
            </a:pPr>
            <a:r>
              <a:rPr lang="en-US" sz="2300" dirty="0">
                <a:solidFill>
                  <a:schemeClr val="tx1"/>
                </a:solidFill>
                <a:latin typeface="Trebuchet MS" panose="020B0603020202020204" pitchFamily="34" charset="0"/>
              </a:rPr>
              <a:t>God and family (</a:t>
            </a:r>
            <a:r>
              <a:rPr lang="en-US" sz="2300" dirty="0">
                <a:solidFill>
                  <a:schemeClr val="accent3"/>
                </a:solidFill>
                <a:latin typeface="Trebuchet MS" panose="020B0603020202020204" pitchFamily="34" charset="0"/>
              </a:rPr>
              <a:t>sustenance and encouragement</a:t>
            </a:r>
            <a:r>
              <a:rPr lang="en-US" sz="2300" dirty="0">
                <a:solidFill>
                  <a:schemeClr val="tx1"/>
                </a:solidFill>
                <a:latin typeface="Trebuchet MS" panose="020B0603020202020204" pitchFamily="34" charset="0"/>
              </a:rPr>
              <a:t>)</a:t>
            </a:r>
          </a:p>
        </p:txBody>
      </p:sp>
      <p:sp>
        <p:nvSpPr>
          <p:cNvPr id="2" name="AutoShape 2" descr="Image result for chemical engineering msu build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https://www.chems.msu.edu/sites/default/files/styles/feature/public/feature/engineeringbuilding-new-dept-testfeature-web.jpg?itok=sgT-f9Ie"/>
          <p:cNvPicPr>
            <a:picLocks noChangeAspect="1" noChangeArrowheads="1"/>
          </p:cNvPicPr>
          <p:nvPr/>
        </p:nvPicPr>
        <p:blipFill rotWithShape="1">
          <a:blip r:embed="rId5">
            <a:extLst>
              <a:ext uri="{28A0092B-C50C-407E-A947-70E740481C1C}">
                <a14:useLocalDpi xmlns:a14="http://schemas.microsoft.com/office/drawing/2010/main" val="0"/>
              </a:ext>
            </a:extLst>
          </a:blip>
          <a:srcRect l="9113" r="14051"/>
          <a:stretch/>
        </p:blipFill>
        <p:spPr bwMode="auto">
          <a:xfrm>
            <a:off x="866775" y="3360073"/>
            <a:ext cx="7410450" cy="2886289"/>
          </a:xfrm>
          <a:prstGeom prst="rect">
            <a:avLst/>
          </a:prstGeom>
          <a:noFill/>
          <a:effectLst>
            <a:innerShdw blurRad="508000">
              <a:prstClr val="black"/>
            </a:innerShdw>
          </a:effectLst>
          <a:extLst>
            <a:ext uri="{909E8E84-426E-40DD-AFC4-6F175D3DCCD1}">
              <a14:hiddenFill xmlns:a14="http://schemas.microsoft.com/office/drawing/2010/main">
                <a:solidFill>
                  <a:srgbClr val="FFFFFF"/>
                </a:solidFill>
              </a14:hiddenFill>
            </a:ext>
          </a:extLst>
        </p:spPr>
      </p:pic>
      <p:sp>
        <p:nvSpPr>
          <p:cNvPr id="3" name="Oval 2"/>
          <p:cNvSpPr/>
          <p:nvPr/>
        </p:nvSpPr>
        <p:spPr>
          <a:xfrm>
            <a:off x="161088" y="3168932"/>
            <a:ext cx="2103120" cy="1828800"/>
          </a:xfrm>
          <a:prstGeom prst="ellipse">
            <a:avLst/>
          </a:prstGeom>
          <a:solidFill>
            <a:srgbClr val="FFFFFF">
              <a:alpha val="8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4" name="Picture 6"/>
          <p:cNvPicPr>
            <a:picLocks noChangeAspect="1" noChangeArrowheads="1"/>
          </p:cNvPicPr>
          <p:nvPr/>
        </p:nvPicPr>
        <p:blipFill>
          <a:blip r:embed="rId6">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37955" y="3192967"/>
            <a:ext cx="1568450" cy="1737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01491" y="5962682"/>
            <a:ext cx="340767" cy="32706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flipV="1">
            <a:off x="5972020" y="5886936"/>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7094620" y="5749526"/>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6818977" y="5435532"/>
            <a:ext cx="310896" cy="52860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6900133" y="5534193"/>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7560568" y="5637729"/>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247020" y="5901926"/>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flipV="1">
            <a:off x="5777533" y="5701583"/>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flipV="1">
            <a:off x="5420994" y="5917867"/>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flipV="1">
            <a:off x="6124420" y="6039336"/>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flipV="1">
            <a:off x="7712577" y="5803777"/>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2606226" y="5641678"/>
            <a:ext cx="340767" cy="32706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ctangle 38"/>
          <p:cNvSpPr/>
          <p:nvPr/>
        </p:nvSpPr>
        <p:spPr>
          <a:xfrm flipV="1">
            <a:off x="2915151" y="5975606"/>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flipV="1">
            <a:off x="2894924" y="5835223"/>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flipV="1">
            <a:off x="3495399" y="5863809"/>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2127880" y="6045854"/>
            <a:ext cx="339725" cy="3538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1549903" y="5886513"/>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1284233" y="5671180"/>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998877" y="5887464"/>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2015851" y="5774716"/>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1702303" y="6038913"/>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flipV="1">
            <a:off x="2329399" y="5977827"/>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30111" y="5944596"/>
            <a:ext cx="310896" cy="44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8179" y="5622603"/>
            <a:ext cx="310896" cy="449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8503" y="5765088"/>
            <a:ext cx="310896" cy="441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0"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93575" y="5757824"/>
            <a:ext cx="310896" cy="433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1"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20994" y="5883565"/>
            <a:ext cx="310896" cy="452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3"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74642" y="5937038"/>
            <a:ext cx="310896" cy="455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2"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28192" y="5683228"/>
            <a:ext cx="310896" cy="469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9"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54088" y="5947239"/>
            <a:ext cx="310896" cy="449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4" name="Picture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82805" y="5533094"/>
            <a:ext cx="310896" cy="463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5" name="Picture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26510" y="5797370"/>
            <a:ext cx="310896" cy="442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8" name="Picture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03629" y="5987214"/>
            <a:ext cx="310896" cy="46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9" name="Picture 21"/>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762788" y="5721941"/>
            <a:ext cx="346825" cy="448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2"/>
          <p:cNvPicPr>
            <a:picLocks noChangeAspect="1" noChangeArrowheads="1"/>
          </p:cNvPicPr>
          <p:nvPr/>
        </p:nvPicPr>
        <p:blipFill rotWithShape="1">
          <a:blip r:embed="rId19">
            <a:extLst>
              <a:ext uri="{28A0092B-C50C-407E-A947-70E740481C1C}">
                <a14:useLocalDpi xmlns:a14="http://schemas.microsoft.com/office/drawing/2010/main" val="0"/>
              </a:ext>
            </a:extLst>
          </a:blip>
          <a:srcRect r="13204"/>
          <a:stretch/>
        </p:blipFill>
        <p:spPr bwMode="auto">
          <a:xfrm>
            <a:off x="2406290" y="5886513"/>
            <a:ext cx="269847" cy="429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11807" y="5751737"/>
            <a:ext cx="310896" cy="446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Rectangle 56"/>
          <p:cNvSpPr/>
          <p:nvPr/>
        </p:nvSpPr>
        <p:spPr>
          <a:xfrm>
            <a:off x="6401819" y="5812846"/>
            <a:ext cx="330606" cy="4189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7948112" y="5588344"/>
            <a:ext cx="310896" cy="52860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66" name="Picture 1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672597" y="5585457"/>
            <a:ext cx="310896" cy="452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7" name="Picture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482816" y="5704669"/>
            <a:ext cx="310896" cy="452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Rectangle 57"/>
          <p:cNvSpPr/>
          <p:nvPr/>
        </p:nvSpPr>
        <p:spPr>
          <a:xfrm flipV="1">
            <a:off x="8285635" y="5926027"/>
            <a:ext cx="313548" cy="402280"/>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3" cstate="print">
            <a:extLst>
              <a:ext uri="{28A0092B-C50C-407E-A947-70E740481C1C}">
                <a14:useLocalDpi xmlns:a14="http://schemas.microsoft.com/office/drawing/2010/main" val="0"/>
              </a:ext>
            </a:extLst>
          </a:blip>
          <a:srcRect l="5931" r="6512"/>
          <a:stretch/>
        </p:blipFill>
        <p:spPr>
          <a:xfrm>
            <a:off x="8443735" y="5848648"/>
            <a:ext cx="310896" cy="417104"/>
          </a:xfrm>
          <a:prstGeom prst="rect">
            <a:avLst/>
          </a:prstGeom>
        </p:spPr>
      </p:pic>
      <p:pic>
        <p:nvPicPr>
          <p:cNvPr id="59" name="Picture 58"/>
          <p:cNvPicPr>
            <a:picLocks noChangeAspect="1"/>
          </p:cNvPicPr>
          <p:nvPr/>
        </p:nvPicPr>
        <p:blipFill>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81617" y="5054401"/>
            <a:ext cx="136794" cy="145226"/>
          </a:xfrm>
          <a:prstGeom prst="rect">
            <a:avLst/>
          </a:prstGeom>
          <a:noFill/>
          <a:ln>
            <a:noFill/>
          </a:ln>
        </p:spPr>
      </p:pic>
      <p:sp>
        <p:nvSpPr>
          <p:cNvPr id="10" name="Oval 9"/>
          <p:cNvSpPr/>
          <p:nvPr/>
        </p:nvSpPr>
        <p:spPr>
          <a:xfrm>
            <a:off x="5839710" y="3316428"/>
            <a:ext cx="3289300" cy="1834856"/>
          </a:xfrm>
          <a:prstGeom prst="ellipse">
            <a:avLst/>
          </a:prstGeom>
          <a:solidFill>
            <a:srgbClr val="FFFFFF">
              <a:alpha val="8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5" name="Picture 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065003" y="5698714"/>
            <a:ext cx="310896" cy="43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C:\Users\Lu\Downloads\DSC_1121.JPG"/>
          <p:cNvPicPr>
            <a:picLocks noChangeAspect="1" noChangeArrowheads="1"/>
          </p:cNvPicPr>
          <p:nvPr/>
        </p:nvPicPr>
        <p:blipFill rotWithShape="1">
          <a:blip r:embed="rId26" cstate="print">
            <a:clrChange>
              <a:clrFrom>
                <a:srgbClr val="FFFFFF"/>
              </a:clrFrom>
              <a:clrTo>
                <a:srgbClr val="FFFFFF">
                  <a:alpha val="0"/>
                </a:srgbClr>
              </a:clrTo>
            </a:clrChange>
            <a:extLst>
              <a:ext uri="{28A0092B-C50C-407E-A947-70E740481C1C}">
                <a14:useLocalDpi xmlns:a14="http://schemas.microsoft.com/office/drawing/2010/main" val="0"/>
              </a:ext>
            </a:extLst>
          </a:blip>
          <a:srcRect r="3194"/>
          <a:stretch/>
        </p:blipFill>
        <p:spPr bwMode="auto">
          <a:xfrm>
            <a:off x="5944697" y="2930965"/>
            <a:ext cx="3079326" cy="2120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5323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496824"/>
            <a:ext cx="9144000" cy="71718"/>
          </a:xfrm>
          <a:prstGeom prst="rect">
            <a:avLst/>
          </a:prstGeom>
        </p:spPr>
      </p:pic>
      <p:sp>
        <p:nvSpPr>
          <p:cNvPr id="6" name="Title 1"/>
          <p:cNvSpPr txBox="1">
            <a:spLocks/>
          </p:cNvSpPr>
          <p:nvPr/>
        </p:nvSpPr>
        <p:spPr bwMode="auto">
          <a:xfrm>
            <a:off x="457200" y="2760785"/>
            <a:ext cx="8229600" cy="1143000"/>
          </a:xfrm>
          <a:prstGeom prst="rect">
            <a:avLst/>
          </a:prstGeom>
          <a:noFill/>
          <a:ln w="9525">
            <a:noFill/>
            <a:miter lim="800000"/>
            <a:headEnd/>
            <a:tailEnd/>
          </a:ln>
        </p:spPr>
        <p:txBody>
          <a:bodyPr vert="horz" wrap="square" lIns="376155" tIns="188077" rIns="376155" bIns="188077" numCol="1" anchor="ctr" anchorCtr="0" compatLnSpc="1">
            <a:prstTxWarp prst="textNoShape">
              <a:avLst/>
            </a:prstTxWarp>
          </a:bodyPr>
          <a:lstStyle>
            <a:lvl1pPr algn="ctr" defTabSz="503566" rtl="0" eaLnBrk="0" fontAlgn="base" hangingPunct="0">
              <a:spcBef>
                <a:spcPct val="0"/>
              </a:spcBef>
              <a:spcAft>
                <a:spcPct val="0"/>
              </a:spcAft>
              <a:defRPr sz="4849" kern="1200">
                <a:solidFill>
                  <a:schemeClr val="tx1"/>
                </a:solidFill>
                <a:latin typeface="+mj-lt"/>
                <a:ea typeface="+mj-ea"/>
                <a:cs typeface="+mj-cs"/>
              </a:defRPr>
            </a:lvl1pPr>
            <a:lvl2pPr algn="ctr" defTabSz="503566" rtl="0" eaLnBrk="0" fontAlgn="base" hangingPunct="0">
              <a:spcBef>
                <a:spcPct val="0"/>
              </a:spcBef>
              <a:spcAft>
                <a:spcPct val="0"/>
              </a:spcAft>
              <a:defRPr sz="4849">
                <a:solidFill>
                  <a:schemeClr val="tx1"/>
                </a:solidFill>
                <a:latin typeface="Calibri" pitchFamily="34" charset="0"/>
              </a:defRPr>
            </a:lvl2pPr>
            <a:lvl3pPr algn="ctr" defTabSz="503566" rtl="0" eaLnBrk="0" fontAlgn="base" hangingPunct="0">
              <a:spcBef>
                <a:spcPct val="0"/>
              </a:spcBef>
              <a:spcAft>
                <a:spcPct val="0"/>
              </a:spcAft>
              <a:defRPr sz="4849">
                <a:solidFill>
                  <a:schemeClr val="tx1"/>
                </a:solidFill>
                <a:latin typeface="Calibri" pitchFamily="34" charset="0"/>
              </a:defRPr>
            </a:lvl3pPr>
            <a:lvl4pPr algn="ctr" defTabSz="503566" rtl="0" eaLnBrk="0" fontAlgn="base" hangingPunct="0">
              <a:spcBef>
                <a:spcPct val="0"/>
              </a:spcBef>
              <a:spcAft>
                <a:spcPct val="0"/>
              </a:spcAft>
              <a:defRPr sz="4849">
                <a:solidFill>
                  <a:schemeClr val="tx1"/>
                </a:solidFill>
                <a:latin typeface="Calibri" pitchFamily="34" charset="0"/>
              </a:defRPr>
            </a:lvl4pPr>
            <a:lvl5pPr algn="ctr" defTabSz="503566" rtl="0" eaLnBrk="0" fontAlgn="base" hangingPunct="0">
              <a:spcBef>
                <a:spcPct val="0"/>
              </a:spcBef>
              <a:spcAft>
                <a:spcPct val="0"/>
              </a:spcAft>
              <a:defRPr sz="4849">
                <a:solidFill>
                  <a:schemeClr val="tx1"/>
                </a:solidFill>
                <a:latin typeface="Calibri" pitchFamily="34" charset="0"/>
              </a:defRPr>
            </a:lvl5pPr>
            <a:lvl6pPr marL="107546" algn="ctr" defTabSz="503746" rtl="0" fontAlgn="base">
              <a:spcBef>
                <a:spcPct val="0"/>
              </a:spcBef>
              <a:spcAft>
                <a:spcPct val="0"/>
              </a:spcAft>
              <a:defRPr sz="4849">
                <a:solidFill>
                  <a:schemeClr val="tx1"/>
                </a:solidFill>
                <a:latin typeface="Calibri" pitchFamily="34" charset="0"/>
              </a:defRPr>
            </a:lvl6pPr>
            <a:lvl7pPr marL="215091" algn="ctr" defTabSz="503746" rtl="0" fontAlgn="base">
              <a:spcBef>
                <a:spcPct val="0"/>
              </a:spcBef>
              <a:spcAft>
                <a:spcPct val="0"/>
              </a:spcAft>
              <a:defRPr sz="4849">
                <a:solidFill>
                  <a:schemeClr val="tx1"/>
                </a:solidFill>
                <a:latin typeface="Calibri" pitchFamily="34" charset="0"/>
              </a:defRPr>
            </a:lvl7pPr>
            <a:lvl8pPr marL="322636" algn="ctr" defTabSz="503746" rtl="0" fontAlgn="base">
              <a:spcBef>
                <a:spcPct val="0"/>
              </a:spcBef>
              <a:spcAft>
                <a:spcPct val="0"/>
              </a:spcAft>
              <a:defRPr sz="4849">
                <a:solidFill>
                  <a:schemeClr val="tx1"/>
                </a:solidFill>
                <a:latin typeface="Calibri" pitchFamily="34" charset="0"/>
              </a:defRPr>
            </a:lvl8pPr>
            <a:lvl9pPr marL="430182" algn="ctr" defTabSz="503746" rtl="0" fontAlgn="base">
              <a:spcBef>
                <a:spcPct val="0"/>
              </a:spcBef>
              <a:spcAft>
                <a:spcPct val="0"/>
              </a:spcAft>
              <a:defRPr sz="4849">
                <a:solidFill>
                  <a:schemeClr val="tx1"/>
                </a:solidFill>
                <a:latin typeface="Calibri" pitchFamily="34" charset="0"/>
              </a:defRPr>
            </a:lvl9pPr>
          </a:lstStyle>
          <a:p>
            <a:r>
              <a:rPr lang="en-US" sz="4500" dirty="0">
                <a:solidFill>
                  <a:schemeClr val="accent1">
                    <a:lumMod val="75000"/>
                  </a:schemeClr>
                </a:solidFill>
                <a:latin typeface="Trebuchet MS" panose="020B0603020202020204" pitchFamily="34" charset="0"/>
              </a:rPr>
              <a:t>Questions?</a:t>
            </a:r>
          </a:p>
        </p:txBody>
      </p:sp>
    </p:spTree>
    <p:extLst>
      <p:ext uri="{BB962C8B-B14F-4D97-AF65-F5344CB8AC3E}">
        <p14:creationId xmlns:p14="http://schemas.microsoft.com/office/powerpoint/2010/main" val="31044866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SU">
      <a:dk1>
        <a:sysClr val="windowText" lastClr="000000"/>
      </a:dk1>
      <a:lt1>
        <a:sysClr val="window" lastClr="FFFFFF"/>
      </a:lt1>
      <a:dk2>
        <a:srgbClr val="323232"/>
      </a:dk2>
      <a:lt2>
        <a:srgbClr val="E3DED1"/>
      </a:lt2>
      <a:accent1>
        <a:srgbClr val="94AE4A"/>
      </a:accent1>
      <a:accent2>
        <a:srgbClr val="18453B"/>
      </a:accent2>
      <a:accent3>
        <a:srgbClr val="C89A58"/>
      </a:accent3>
      <a:accent4>
        <a:srgbClr val="CB5A28"/>
      </a:accent4>
      <a:accent5>
        <a:srgbClr val="909AB7"/>
      </a:accent5>
      <a:accent6>
        <a:srgbClr val="6E005F"/>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SU">
    <a:dk1>
      <a:sysClr val="windowText" lastClr="000000"/>
    </a:dk1>
    <a:lt1>
      <a:sysClr val="window" lastClr="FFFFFF"/>
    </a:lt1>
    <a:dk2>
      <a:srgbClr val="323232"/>
    </a:dk2>
    <a:lt2>
      <a:srgbClr val="E3DED1"/>
    </a:lt2>
    <a:accent1>
      <a:srgbClr val="94AE4A"/>
    </a:accent1>
    <a:accent2>
      <a:srgbClr val="18453B"/>
    </a:accent2>
    <a:accent3>
      <a:srgbClr val="C89A58"/>
    </a:accent3>
    <a:accent4>
      <a:srgbClr val="CB5A28"/>
    </a:accent4>
    <a:accent5>
      <a:srgbClr val="909AB7"/>
    </a:accent5>
    <a:accent6>
      <a:srgbClr val="6E005F"/>
    </a:accent6>
    <a:hlink>
      <a:srgbClr val="6B9F25"/>
    </a:hlink>
    <a:folHlink>
      <a:srgbClr val="B26B02"/>
    </a:folHlink>
  </a:clrScheme>
</a:themeOverride>
</file>

<file path=ppt/theme/themeOverride2.xml><?xml version="1.0" encoding="utf-8"?>
<a:themeOverride xmlns:a="http://schemas.openxmlformats.org/drawingml/2006/main">
  <a:clrScheme name="MSU">
    <a:dk1>
      <a:sysClr val="windowText" lastClr="000000"/>
    </a:dk1>
    <a:lt1>
      <a:sysClr val="window" lastClr="FFFFFF"/>
    </a:lt1>
    <a:dk2>
      <a:srgbClr val="323232"/>
    </a:dk2>
    <a:lt2>
      <a:srgbClr val="E3DED1"/>
    </a:lt2>
    <a:accent1>
      <a:srgbClr val="94AE4A"/>
    </a:accent1>
    <a:accent2>
      <a:srgbClr val="18453B"/>
    </a:accent2>
    <a:accent3>
      <a:srgbClr val="C89A58"/>
    </a:accent3>
    <a:accent4>
      <a:srgbClr val="CB5A28"/>
    </a:accent4>
    <a:accent5>
      <a:srgbClr val="909AB7"/>
    </a:accent5>
    <a:accent6>
      <a:srgbClr val="6E005F"/>
    </a:accent6>
    <a:hlink>
      <a:srgbClr val="6B9F25"/>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
  <TotalTime>1100</TotalTime>
  <Words>1532</Words>
  <Application>Microsoft Office PowerPoint</Application>
  <PresentationFormat>On-screen Show (4:3)</PresentationFormat>
  <Paragraphs>367</Paragraphs>
  <Slides>26</Slides>
  <Notes>22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Cell Therapy for Spinal Cord Injuries: Commercial Manufacturing Facility</vt:lpstr>
      <vt:lpstr>Introduction </vt:lpstr>
      <vt:lpstr>Proposed 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PowerPoint Presentation</vt:lpstr>
      <vt:lpstr>  </vt:lpstr>
      <vt:lpstr>Conclusions and Recommendations</vt:lpstr>
      <vt:lpstr>PowerPoint Presentation</vt:lpstr>
      <vt:lpstr>PowerPoint Presentation</vt:lpstr>
    </vt:vector>
  </TitlesOfParts>
  <Company>Michigan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 Therapy for Spinal Cord Injuries: Commercial Manufacturing Facility</dc:title>
  <dc:creator>Rebecca Joy Carlson</dc:creator>
  <cp:lastModifiedBy>Luo AiLin</cp:lastModifiedBy>
  <cp:revision>139</cp:revision>
  <dcterms:created xsi:type="dcterms:W3CDTF">2016-10-20T02:03:38Z</dcterms:created>
  <dcterms:modified xsi:type="dcterms:W3CDTF">2016-11-09T03:30:06Z</dcterms:modified>
</cp:coreProperties>
</file>